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4" d="100"/>
          <a:sy n="74" d="100"/>
        </p:scale>
        <p:origin x="10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081B2-6305-4158-9419-4DE8992AC576}" type="datetimeFigureOut">
              <a:rPr lang="en-US" smtClean="0"/>
              <a:t>6/24/2016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2B9BF-6F88-4521-AFA7-31ABF6CA19FB}" type="slidenum">
              <a:rPr lang="en-US" smtClean="0"/>
              <a:t>‹#›</a:t>
            </a:fld>
            <a:endParaRPr lang="en-US"/>
          </a:p>
        </p:txBody>
      </p:sp>
    </p:spTree>
    <p:extLst>
      <p:ext uri="{BB962C8B-B14F-4D97-AF65-F5344CB8AC3E}">
        <p14:creationId xmlns:p14="http://schemas.microsoft.com/office/powerpoint/2010/main" val="119382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294074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181384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58168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2131178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1056608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344978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991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74750" y="695325"/>
            <a:ext cx="4635500" cy="3476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98501" y="4403725"/>
            <a:ext cx="5587999" cy="4171950"/>
          </a:xfrm>
          <a:prstGeom prst="rect">
            <a:avLst/>
          </a:prstGeom>
        </p:spPr>
        <p:txBody>
          <a:bodyPr lIns="92870" tIns="92870" rIns="92870" bIns="92870" anchor="t" anchorCtr="0">
            <a:noAutofit/>
          </a:bodyPr>
          <a:lstStyle/>
          <a:p>
            <a:endParaRPr/>
          </a:p>
        </p:txBody>
      </p:sp>
    </p:spTree>
    <p:extLst>
      <p:ext uri="{BB962C8B-B14F-4D97-AF65-F5344CB8AC3E}">
        <p14:creationId xmlns:p14="http://schemas.microsoft.com/office/powerpoint/2010/main" val="2295220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2" y="2867800"/>
            <a:ext cx="8520599"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51270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16459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2" y="593369"/>
            <a:ext cx="85205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2" y="1536633"/>
            <a:ext cx="85205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02431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2" y="593369"/>
            <a:ext cx="85205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1" y="1536633"/>
            <a:ext cx="3999899"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1" y="1536633"/>
            <a:ext cx="3999899"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059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2" y="593369"/>
            <a:ext cx="85205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2385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2" y="740802"/>
            <a:ext cx="2807999" cy="10075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2" y="1852800"/>
            <a:ext cx="2807999"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79881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1"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1166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7999"/>
          </a:xfrm>
          <a:prstGeom prst="rect">
            <a:avLst/>
          </a:prstGeom>
          <a:solidFill>
            <a:schemeClr val="lt2"/>
          </a:solidFill>
          <a:ln>
            <a:noFill/>
          </a:ln>
        </p:spPr>
        <p:txBody>
          <a:bodyPr lIns="91425" tIns="91425" rIns="91425" bIns="91425" anchor="ctr" anchorCtr="0">
            <a:noAutofit/>
          </a:bodyPr>
          <a:lstStyle/>
          <a:p>
            <a:endParaRPr sz="1400" kern="0">
              <a:solidFill>
                <a:srgbClr val="000000"/>
              </a:solidFill>
              <a:cs typeface="Arial"/>
              <a:sym typeface="Arial"/>
            </a:endParaRPr>
          </a:p>
        </p:txBody>
      </p:sp>
      <p:sp>
        <p:nvSpPr>
          <p:cNvPr id="37" name="Shape 37"/>
          <p:cNvSpPr txBox="1">
            <a:spLocks noGrp="1"/>
          </p:cNvSpPr>
          <p:nvPr>
            <p:ph type="title"/>
          </p:nvPr>
        </p:nvSpPr>
        <p:spPr>
          <a:xfrm>
            <a:off x="265502" y="1644233"/>
            <a:ext cx="4045199"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2" y="3737433"/>
            <a:ext cx="4045199"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5"/>
            <a:ext cx="3837000" cy="49267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4683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7686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2" y="1474833"/>
            <a:ext cx="8520599"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2" y="4202967"/>
            <a:ext cx="8520599"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30697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2" y="593369"/>
            <a:ext cx="8520599" cy="7635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2" y="1536633"/>
            <a:ext cx="8520599"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1"/>
            <a:ext cx="548699" cy="524800"/>
          </a:xfrm>
          <a:prstGeom prst="rect">
            <a:avLst/>
          </a:prstGeom>
          <a:noFill/>
          <a:ln>
            <a:noFill/>
          </a:ln>
        </p:spPr>
        <p:txBody>
          <a:bodyPr lIns="91425" tIns="91425" rIns="91425" bIns="91425" anchor="ctr" anchorCtr="0">
            <a:noAutofit/>
          </a:bodyPr>
          <a:lstStyle/>
          <a:p>
            <a:pPr algn="r"/>
            <a:fld id="{00000000-1234-1234-1234-123412341234}" type="slidenum">
              <a:rPr lang="en" sz="1000" kern="0">
                <a:solidFill>
                  <a:srgbClr val="595959"/>
                </a:solidFill>
                <a:cs typeface="Arial"/>
                <a:sym typeface="Arial"/>
              </a:rPr>
              <a:pPr algn="r"/>
              <a:t>‹#›</a:t>
            </a:fld>
            <a:endParaRPr lang="en" sz="1000" kern="0">
              <a:solidFill>
                <a:srgbClr val="595959"/>
              </a:solidFill>
              <a:cs typeface="Arial"/>
              <a:sym typeface="Arial"/>
            </a:endParaRPr>
          </a:p>
        </p:txBody>
      </p:sp>
    </p:spTree>
    <p:extLst>
      <p:ext uri="{BB962C8B-B14F-4D97-AF65-F5344CB8AC3E}">
        <p14:creationId xmlns:p14="http://schemas.microsoft.com/office/powerpoint/2010/main" val="113470000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20694" y="184632"/>
            <a:ext cx="5504244" cy="865705"/>
          </a:xfrm>
          <a:prstGeom prst="rect">
            <a:avLst/>
          </a:prstGeom>
        </p:spPr>
        <p:txBody>
          <a:bodyPr lIns="91425" tIns="91425" rIns="91425" bIns="91425" anchor="t" anchorCtr="0">
            <a:noAutofit/>
          </a:bodyPr>
          <a:lstStyle/>
          <a:p>
            <a:r>
              <a:rPr lang="en" sz="3200" b="1" dirty="0"/>
              <a:t>B) How to get to LST</a:t>
            </a:r>
          </a:p>
        </p:txBody>
      </p:sp>
      <p:sp>
        <p:nvSpPr>
          <p:cNvPr id="99" name="Shape 99"/>
          <p:cNvSpPr txBox="1">
            <a:spLocks noGrp="1"/>
          </p:cNvSpPr>
          <p:nvPr>
            <p:ph type="body" idx="1"/>
          </p:nvPr>
        </p:nvSpPr>
        <p:spPr>
          <a:xfrm>
            <a:off x="4838701" y="388225"/>
            <a:ext cx="4076699" cy="6101476"/>
          </a:xfrm>
          <a:prstGeom prst="rect">
            <a:avLst/>
          </a:prstGeom>
        </p:spPr>
        <p:txBody>
          <a:bodyPr lIns="91425" tIns="91425" rIns="91425" bIns="91425" anchor="t" anchorCtr="0">
            <a:noAutofit/>
          </a:bodyPr>
          <a:lstStyle/>
          <a:p>
            <a:pPr algn="ctr">
              <a:lnSpc>
                <a:spcPct val="100000"/>
              </a:lnSpc>
            </a:pPr>
            <a:r>
              <a:rPr lang="en" sz="1867" dirty="0">
                <a:solidFill>
                  <a:schemeClr val="tx1"/>
                </a:solidFill>
              </a:rPr>
              <a:t>DN</a:t>
            </a:r>
          </a:p>
          <a:p>
            <a:pPr algn="ctr">
              <a:lnSpc>
                <a:spcPct val="100000"/>
              </a:lnSpc>
            </a:pPr>
            <a:endParaRPr sz="1867" dirty="0">
              <a:solidFill>
                <a:schemeClr val="tx1"/>
              </a:solidFill>
            </a:endParaRPr>
          </a:p>
          <a:p>
            <a:pPr algn="ctr">
              <a:lnSpc>
                <a:spcPct val="100000"/>
              </a:lnSpc>
            </a:pPr>
            <a:r>
              <a:rPr lang="en" sz="1867" dirty="0">
                <a:solidFill>
                  <a:schemeClr val="tx1"/>
                </a:solidFill>
              </a:rPr>
              <a:t>1. AT SENSOR RADIANCE</a:t>
            </a:r>
          </a:p>
          <a:p>
            <a:pPr algn="ctr">
              <a:lnSpc>
                <a:spcPct val="100000"/>
              </a:lnSpc>
            </a:pPr>
            <a:endParaRPr sz="1867" dirty="0">
              <a:solidFill>
                <a:schemeClr val="tx1"/>
              </a:solidFill>
            </a:endParaRPr>
          </a:p>
          <a:p>
            <a:pPr algn="ctr">
              <a:lnSpc>
                <a:spcPct val="100000"/>
              </a:lnSpc>
            </a:pPr>
            <a:r>
              <a:rPr lang="en" sz="1867" dirty="0">
                <a:solidFill>
                  <a:schemeClr val="tx1"/>
                </a:solidFill>
              </a:rPr>
              <a:t>2. EMISSIVITY CORRECTION</a:t>
            </a:r>
          </a:p>
          <a:p>
            <a:pPr algn="ctr">
              <a:lnSpc>
                <a:spcPct val="100000"/>
              </a:lnSpc>
            </a:pPr>
            <a:endParaRPr sz="1867" dirty="0">
              <a:solidFill>
                <a:schemeClr val="tx1"/>
              </a:solidFill>
            </a:endParaRPr>
          </a:p>
          <a:p>
            <a:pPr algn="ctr">
              <a:lnSpc>
                <a:spcPct val="100000"/>
              </a:lnSpc>
            </a:pPr>
            <a:r>
              <a:rPr lang="en" sz="1867" dirty="0">
                <a:solidFill>
                  <a:schemeClr val="tx1"/>
                </a:solidFill>
              </a:rPr>
              <a:t>3. AT SENSOR TEMPERATURE</a:t>
            </a:r>
          </a:p>
          <a:p>
            <a:pPr algn="ctr">
              <a:lnSpc>
                <a:spcPct val="100000"/>
              </a:lnSpc>
              <a:buClr>
                <a:schemeClr val="dk1"/>
              </a:buClr>
              <a:buSzPct val="110000"/>
            </a:pPr>
            <a:endParaRPr sz="1867" dirty="0">
              <a:solidFill>
                <a:schemeClr val="tx1"/>
              </a:solidFill>
            </a:endParaRPr>
          </a:p>
          <a:p>
            <a:pPr algn="ctr">
              <a:lnSpc>
                <a:spcPct val="100000"/>
              </a:lnSpc>
            </a:pPr>
            <a:r>
              <a:rPr lang="en" sz="1867" dirty="0">
                <a:solidFill>
                  <a:schemeClr val="tx1"/>
                </a:solidFill>
              </a:rPr>
              <a:t>4. ATMOSPHERIC CORRECTION</a:t>
            </a:r>
          </a:p>
          <a:p>
            <a:pPr algn="ctr">
              <a:lnSpc>
                <a:spcPct val="100000"/>
              </a:lnSpc>
            </a:pPr>
            <a:endParaRPr sz="1867" dirty="0">
              <a:solidFill>
                <a:schemeClr val="tx1"/>
              </a:solidFill>
            </a:endParaRPr>
          </a:p>
          <a:p>
            <a:pPr algn="ctr">
              <a:lnSpc>
                <a:spcPct val="100000"/>
              </a:lnSpc>
            </a:pPr>
            <a:r>
              <a:rPr lang="en" sz="1867" dirty="0">
                <a:solidFill>
                  <a:schemeClr val="tx1"/>
                </a:solidFill>
              </a:rPr>
              <a:t>LST</a:t>
            </a:r>
          </a:p>
          <a:p>
            <a:pPr algn="ctr">
              <a:lnSpc>
                <a:spcPct val="100000"/>
              </a:lnSpc>
            </a:pPr>
            <a:endParaRPr sz="1000" dirty="0"/>
          </a:p>
        </p:txBody>
      </p:sp>
      <p:sp>
        <p:nvSpPr>
          <p:cNvPr id="100" name="Shape 100"/>
          <p:cNvSpPr/>
          <p:nvPr/>
        </p:nvSpPr>
        <p:spPr>
          <a:xfrm>
            <a:off x="6804248" y="3951875"/>
            <a:ext cx="219600" cy="2330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01" name="Shape 101"/>
          <p:cNvSpPr/>
          <p:nvPr/>
        </p:nvSpPr>
        <p:spPr>
          <a:xfrm>
            <a:off x="6767251" y="2950477"/>
            <a:ext cx="219600" cy="2330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02" name="Shape 102"/>
          <p:cNvSpPr/>
          <p:nvPr/>
        </p:nvSpPr>
        <p:spPr>
          <a:xfrm>
            <a:off x="6804248" y="2006378"/>
            <a:ext cx="219600" cy="2330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03" name="Shape 103"/>
          <p:cNvSpPr/>
          <p:nvPr/>
        </p:nvSpPr>
        <p:spPr>
          <a:xfrm>
            <a:off x="6767251" y="1152649"/>
            <a:ext cx="219600" cy="2330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04" name="Shape 104"/>
          <p:cNvSpPr/>
          <p:nvPr/>
        </p:nvSpPr>
        <p:spPr>
          <a:xfrm>
            <a:off x="6804248" y="4953273"/>
            <a:ext cx="219600" cy="2330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05" name="Shape 105"/>
          <p:cNvSpPr txBox="1"/>
          <p:nvPr/>
        </p:nvSpPr>
        <p:spPr>
          <a:xfrm>
            <a:off x="5359469" y="723637"/>
            <a:ext cx="3035163" cy="326700"/>
          </a:xfrm>
          <a:prstGeom prst="rect">
            <a:avLst/>
          </a:prstGeom>
          <a:noFill/>
          <a:ln>
            <a:noFill/>
          </a:ln>
        </p:spPr>
        <p:txBody>
          <a:bodyPr lIns="91425" tIns="91425" rIns="91425" bIns="91425" anchor="t" anchorCtr="0">
            <a:noAutofit/>
          </a:bodyPr>
          <a:lstStyle/>
          <a:p>
            <a:r>
              <a:rPr lang="en" sz="1400" kern="0" dirty="0">
                <a:solidFill>
                  <a:srgbClr val="000000"/>
                </a:solidFill>
                <a:cs typeface="Arial"/>
                <a:sym typeface="Arial"/>
              </a:rPr>
              <a:t>(digital number) raw image, no unit</a:t>
            </a:r>
          </a:p>
        </p:txBody>
      </p:sp>
      <p:sp>
        <p:nvSpPr>
          <p:cNvPr id="107" name="Shape 107"/>
          <p:cNvSpPr txBox="1"/>
          <p:nvPr/>
        </p:nvSpPr>
        <p:spPr>
          <a:xfrm>
            <a:off x="2225677" y="1269199"/>
            <a:ext cx="3084300" cy="317999"/>
          </a:xfrm>
          <a:prstGeom prst="rect">
            <a:avLst/>
          </a:prstGeom>
          <a:noFill/>
          <a:ln>
            <a:noFill/>
          </a:ln>
        </p:spPr>
        <p:txBody>
          <a:bodyPr lIns="91425" tIns="91425" rIns="91425" bIns="91425" anchor="ctr" anchorCtr="0">
            <a:noAutofit/>
          </a:bodyPr>
          <a:lstStyle/>
          <a:p>
            <a:r>
              <a:rPr lang="en" sz="1333" kern="0" dirty="0">
                <a:solidFill>
                  <a:srgbClr val="FFFFFF"/>
                </a:solidFill>
                <a:cs typeface="Arial"/>
                <a:sym typeface="Arial"/>
              </a:rPr>
              <a:t>LC80150332015229LGN00 Band10</a:t>
            </a:r>
          </a:p>
        </p:txBody>
      </p:sp>
      <p:pic>
        <p:nvPicPr>
          <p:cNvPr id="2" name="Picture 1"/>
          <p:cNvPicPr>
            <a:picLocks noChangeAspect="1"/>
          </p:cNvPicPr>
          <p:nvPr/>
        </p:nvPicPr>
        <p:blipFill rotWithShape="1">
          <a:blip r:embed="rId3"/>
          <a:srcRect l="25094" t="11688" r="39486" b="10097"/>
          <a:stretch/>
        </p:blipFill>
        <p:spPr>
          <a:xfrm>
            <a:off x="296069" y="923167"/>
            <a:ext cx="4249764" cy="5278679"/>
          </a:xfrm>
          <a:prstGeom prst="rect">
            <a:avLst/>
          </a:prstGeom>
        </p:spPr>
      </p:pic>
      <p:sp>
        <p:nvSpPr>
          <p:cNvPr id="4" name="TextBox 3"/>
          <p:cNvSpPr txBox="1"/>
          <p:nvPr/>
        </p:nvSpPr>
        <p:spPr>
          <a:xfrm>
            <a:off x="220694" y="6201846"/>
            <a:ext cx="4249764" cy="543867"/>
          </a:xfrm>
          <a:prstGeom prst="rect">
            <a:avLst/>
          </a:prstGeom>
          <a:noFill/>
        </p:spPr>
        <p:txBody>
          <a:bodyPr wrap="square" rtlCol="0">
            <a:spAutoFit/>
          </a:bodyPr>
          <a:lstStyle/>
          <a:p>
            <a:r>
              <a:rPr lang="en-US" sz="1467" kern="0" dirty="0">
                <a:solidFill>
                  <a:srgbClr val="000000"/>
                </a:solidFill>
                <a:cs typeface="Arial"/>
                <a:sym typeface="Arial"/>
              </a:rPr>
              <a:t>Raw image from Band 10 (Baltimore surrounded by the city line)</a:t>
            </a:r>
          </a:p>
        </p:txBody>
      </p:sp>
    </p:spTree>
    <p:extLst>
      <p:ext uri="{BB962C8B-B14F-4D97-AF65-F5344CB8AC3E}">
        <p14:creationId xmlns:p14="http://schemas.microsoft.com/office/powerpoint/2010/main" val="332229912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99161" y="364429"/>
            <a:ext cx="8520599" cy="572699"/>
          </a:xfrm>
          <a:prstGeom prst="rect">
            <a:avLst/>
          </a:prstGeom>
        </p:spPr>
        <p:txBody>
          <a:bodyPr lIns="91425" tIns="91425" rIns="91425" bIns="91425" anchor="t" anchorCtr="0">
            <a:noAutofit/>
          </a:bodyPr>
          <a:lstStyle/>
          <a:p>
            <a:pPr>
              <a:lnSpc>
                <a:spcPct val="115000"/>
              </a:lnSpc>
              <a:spcAft>
                <a:spcPts val="1600"/>
              </a:spcAft>
              <a:buSzPct val="61111"/>
            </a:pPr>
            <a:r>
              <a:rPr lang="en" sz="3200" dirty="0">
                <a:latin typeface="Arial" panose="020B0604020202020204" pitchFamily="34" charset="0"/>
                <a:ea typeface="Verdana"/>
                <a:cs typeface="Arial" panose="020B0604020202020204" pitchFamily="34" charset="0"/>
                <a:sym typeface="Verdana"/>
              </a:rPr>
              <a:t>1. Conversion to TOA Radiance</a:t>
            </a:r>
          </a:p>
        </p:txBody>
      </p:sp>
      <p:sp>
        <p:nvSpPr>
          <p:cNvPr id="115" name="Shape 115"/>
          <p:cNvSpPr txBox="1">
            <a:spLocks noGrp="1"/>
          </p:cNvSpPr>
          <p:nvPr>
            <p:ph type="body" idx="1"/>
          </p:nvPr>
        </p:nvSpPr>
        <p:spPr>
          <a:xfrm>
            <a:off x="311700" y="1134794"/>
            <a:ext cx="8408059" cy="5083127"/>
          </a:xfrm>
          <a:prstGeom prst="rect">
            <a:avLst/>
          </a:prstGeom>
        </p:spPr>
        <p:txBody>
          <a:bodyPr lIns="91425" tIns="91425" rIns="91425" bIns="91425" anchor="t" anchorCtr="0">
            <a:noAutofit/>
          </a:bodyPr>
          <a:lstStyle/>
          <a:p>
            <a:pPr>
              <a:buClr>
                <a:schemeClr val="dk1"/>
              </a:buClr>
            </a:pPr>
            <a:r>
              <a:rPr lang="en" dirty="0" smtClean="0">
                <a:solidFill>
                  <a:schemeClr val="dk1"/>
                </a:solidFill>
                <a:latin typeface="Verdana"/>
                <a:ea typeface="Verdana"/>
                <a:cs typeface="Verdana"/>
                <a:sym typeface="Verdana"/>
              </a:rPr>
              <a:t>Band 10 DN data can </a:t>
            </a:r>
            <a:r>
              <a:rPr lang="en" dirty="0">
                <a:solidFill>
                  <a:schemeClr val="dk1"/>
                </a:solidFill>
                <a:latin typeface="Verdana"/>
                <a:ea typeface="Verdana"/>
                <a:cs typeface="Verdana"/>
                <a:sym typeface="Verdana"/>
              </a:rPr>
              <a:t>be converted to TOA spectral </a:t>
            </a:r>
            <a:r>
              <a:rPr lang="en" dirty="0" smtClean="0">
                <a:solidFill>
                  <a:schemeClr val="dk1"/>
                </a:solidFill>
                <a:latin typeface="Verdana"/>
                <a:ea typeface="Verdana"/>
                <a:cs typeface="Verdana"/>
                <a:sym typeface="Verdana"/>
              </a:rPr>
              <a:t>radiance</a:t>
            </a:r>
          </a:p>
          <a:p>
            <a:pPr>
              <a:buClr>
                <a:schemeClr val="dk1"/>
              </a:buClr>
            </a:pPr>
            <a:r>
              <a:rPr lang="en" sz="3200" b="1" i="1" dirty="0">
                <a:solidFill>
                  <a:schemeClr val="dk1"/>
                </a:solidFill>
                <a:latin typeface="Verdana"/>
                <a:ea typeface="Verdana"/>
                <a:cs typeface="Verdana"/>
                <a:sym typeface="Verdana"/>
              </a:rPr>
              <a:t>L</a:t>
            </a:r>
            <a:r>
              <a:rPr lang="en" sz="3200" b="1" i="1" baseline="-25000" dirty="0">
                <a:solidFill>
                  <a:schemeClr val="dk1"/>
                </a:solidFill>
                <a:latin typeface="Verdana"/>
                <a:ea typeface="Verdana"/>
                <a:cs typeface="Verdana"/>
                <a:sym typeface="Verdana"/>
              </a:rPr>
              <a:t>λ</a:t>
            </a:r>
            <a:r>
              <a:rPr lang="en" sz="3200" b="1" dirty="0">
                <a:solidFill>
                  <a:schemeClr val="dk1"/>
                </a:solidFill>
                <a:latin typeface="Verdana"/>
                <a:ea typeface="Verdana"/>
                <a:cs typeface="Verdana"/>
                <a:sym typeface="Verdana"/>
              </a:rPr>
              <a:t> = </a:t>
            </a:r>
            <a:r>
              <a:rPr lang="en" sz="3200" b="1" i="1" dirty="0">
                <a:solidFill>
                  <a:schemeClr val="dk1"/>
                </a:solidFill>
                <a:latin typeface="Verdana"/>
                <a:ea typeface="Verdana"/>
                <a:cs typeface="Verdana"/>
                <a:sym typeface="Verdana"/>
              </a:rPr>
              <a:t>M</a:t>
            </a:r>
            <a:r>
              <a:rPr lang="en" sz="3200" b="1" i="1" baseline="-25000" dirty="0">
                <a:solidFill>
                  <a:schemeClr val="dk1"/>
                </a:solidFill>
                <a:latin typeface="Verdana"/>
                <a:ea typeface="Verdana"/>
                <a:cs typeface="Verdana"/>
                <a:sym typeface="Verdana"/>
              </a:rPr>
              <a:t>L</a:t>
            </a:r>
            <a:r>
              <a:rPr lang="en" sz="3200" b="1" i="1" dirty="0">
                <a:solidFill>
                  <a:schemeClr val="dk1"/>
                </a:solidFill>
                <a:latin typeface="Verdana"/>
                <a:ea typeface="Verdana"/>
                <a:cs typeface="Verdana"/>
                <a:sym typeface="Verdana"/>
              </a:rPr>
              <a:t>Q</a:t>
            </a:r>
            <a:r>
              <a:rPr lang="en" sz="3200" b="1" i="1" baseline="-25000" dirty="0">
                <a:solidFill>
                  <a:schemeClr val="dk1"/>
                </a:solidFill>
                <a:latin typeface="Verdana"/>
                <a:ea typeface="Verdana"/>
                <a:cs typeface="Verdana"/>
                <a:sym typeface="Verdana"/>
              </a:rPr>
              <a:t>cal</a:t>
            </a:r>
            <a:r>
              <a:rPr lang="en" sz="3200" b="1" dirty="0">
                <a:solidFill>
                  <a:schemeClr val="dk1"/>
                </a:solidFill>
                <a:latin typeface="Verdana"/>
                <a:ea typeface="Verdana"/>
                <a:cs typeface="Verdana"/>
                <a:sym typeface="Verdana"/>
              </a:rPr>
              <a:t> + </a:t>
            </a:r>
            <a:r>
              <a:rPr lang="en" sz="3200" b="1" i="1" dirty="0">
                <a:solidFill>
                  <a:schemeClr val="dk1"/>
                </a:solidFill>
                <a:latin typeface="Verdana"/>
                <a:ea typeface="Verdana"/>
                <a:cs typeface="Verdana"/>
                <a:sym typeface="Verdana"/>
              </a:rPr>
              <a:t>A</a:t>
            </a:r>
            <a:r>
              <a:rPr lang="en" sz="3200" b="1" i="1" baseline="-25000" dirty="0">
                <a:solidFill>
                  <a:schemeClr val="dk1"/>
                </a:solidFill>
                <a:latin typeface="Verdana"/>
                <a:ea typeface="Verdana"/>
                <a:cs typeface="Verdana"/>
                <a:sym typeface="Verdana"/>
              </a:rPr>
              <a:t>L</a:t>
            </a:r>
            <a:r>
              <a:rPr lang="en" sz="3200" b="1" dirty="0">
                <a:solidFill>
                  <a:schemeClr val="dk1"/>
                </a:solidFill>
                <a:latin typeface="Verdana"/>
                <a:ea typeface="Verdana"/>
                <a:cs typeface="Verdana"/>
                <a:sym typeface="Verdana"/>
              </a:rPr>
              <a:t> </a:t>
            </a:r>
            <a:endParaRPr lang="en" sz="1051" dirty="0">
              <a:solidFill>
                <a:schemeClr val="dk1"/>
              </a:solidFill>
              <a:latin typeface="Verdana"/>
              <a:ea typeface="Verdana"/>
              <a:cs typeface="Verdana"/>
              <a:sym typeface="Verdana"/>
            </a:endParaRPr>
          </a:p>
          <a:p>
            <a:endParaRPr dirty="0"/>
          </a:p>
        </p:txBody>
      </p:sp>
      <p:sp>
        <p:nvSpPr>
          <p:cNvPr id="2" name="Rectangle 1"/>
          <p:cNvSpPr/>
          <p:nvPr/>
        </p:nvSpPr>
        <p:spPr>
          <a:xfrm>
            <a:off x="199159" y="3676356"/>
            <a:ext cx="4444884" cy="2062872"/>
          </a:xfrm>
          <a:prstGeom prst="rect">
            <a:avLst/>
          </a:prstGeom>
        </p:spPr>
        <p:txBody>
          <a:bodyPr wrap="square">
            <a:spAutoFit/>
          </a:bodyPr>
          <a:lstStyle/>
          <a:p>
            <a:pPr>
              <a:buClr>
                <a:srgbClr val="000000"/>
              </a:buClr>
              <a:buSzPct val="137500"/>
            </a:pPr>
            <a:r>
              <a:rPr lang="en" sz="1067" kern="0" dirty="0">
                <a:solidFill>
                  <a:srgbClr val="000000"/>
                </a:solidFill>
                <a:latin typeface="Verdana"/>
                <a:ea typeface="Verdana"/>
                <a:cs typeface="Verdana"/>
                <a:sym typeface="Verdana"/>
              </a:rPr>
              <a:t>where:       </a:t>
            </a:r>
          </a:p>
          <a:p>
            <a:pPr>
              <a:buClr>
                <a:srgbClr val="000000"/>
              </a:buClr>
              <a:buSzPct val="137500"/>
            </a:pPr>
            <a:r>
              <a:rPr lang="en" sz="1067" kern="0" dirty="0">
                <a:solidFill>
                  <a:srgbClr val="000000"/>
                </a:solidFill>
                <a:latin typeface="Verdana"/>
                <a:ea typeface="Verdana"/>
                <a:cs typeface="Verdana"/>
                <a:sym typeface="Verdana"/>
              </a:rPr>
              <a:t>       </a:t>
            </a:r>
          </a:p>
          <a:p>
            <a:pPr>
              <a:buClr>
                <a:srgbClr val="000000"/>
              </a:buClr>
              <a:buSzPct val="137500"/>
            </a:pPr>
            <a:r>
              <a:rPr lang="en" sz="1067" i="1" kern="0" dirty="0">
                <a:solidFill>
                  <a:srgbClr val="000000"/>
                </a:solidFill>
                <a:latin typeface="Verdana"/>
                <a:ea typeface="Verdana"/>
                <a:cs typeface="Verdana"/>
                <a:sym typeface="Verdana"/>
              </a:rPr>
              <a:t>L</a:t>
            </a:r>
            <a:r>
              <a:rPr lang="en" sz="1067" i="1" kern="0" baseline="-25000" dirty="0">
                <a:solidFill>
                  <a:srgbClr val="000000"/>
                </a:solidFill>
                <a:latin typeface="Verdana"/>
                <a:ea typeface="Verdana"/>
                <a:cs typeface="Verdana"/>
                <a:sym typeface="Verdana"/>
              </a:rPr>
              <a:t>λ</a:t>
            </a:r>
            <a:r>
              <a:rPr lang="en" sz="1067" kern="0" dirty="0">
                <a:solidFill>
                  <a:srgbClr val="000000"/>
                </a:solidFill>
                <a:latin typeface="Verdana"/>
                <a:ea typeface="Verdana"/>
                <a:cs typeface="Verdana"/>
                <a:sym typeface="Verdana"/>
              </a:rPr>
              <a:t>      = TOA spectral radiance (Watts/( m2 * srad * μm))</a:t>
            </a:r>
          </a:p>
          <a:p>
            <a:pPr>
              <a:buClr>
                <a:srgbClr val="000000"/>
              </a:buClr>
              <a:buSzPct val="137500"/>
            </a:pPr>
            <a:endParaRPr lang="en" sz="1067" kern="0" dirty="0">
              <a:solidFill>
                <a:srgbClr val="000000"/>
              </a:solidFill>
              <a:latin typeface="Verdana"/>
              <a:ea typeface="Verdana"/>
              <a:cs typeface="Verdana"/>
              <a:sym typeface="Verdana"/>
            </a:endParaRPr>
          </a:p>
          <a:p>
            <a:r>
              <a:rPr lang="en" sz="1067" i="1" kern="0" dirty="0">
                <a:solidFill>
                  <a:srgbClr val="000000"/>
                </a:solidFill>
                <a:latin typeface="Verdana"/>
                <a:ea typeface="Verdana"/>
                <a:cs typeface="Verdana"/>
                <a:sym typeface="Verdana"/>
              </a:rPr>
              <a:t>M</a:t>
            </a:r>
            <a:r>
              <a:rPr lang="en" sz="1067" i="1" kern="0" baseline="-25000" dirty="0">
                <a:solidFill>
                  <a:srgbClr val="000000"/>
                </a:solidFill>
                <a:latin typeface="Verdana"/>
                <a:ea typeface="Verdana"/>
                <a:cs typeface="Verdana"/>
                <a:sym typeface="Verdana"/>
              </a:rPr>
              <a:t>L</a:t>
            </a:r>
            <a:r>
              <a:rPr lang="en" sz="1067" kern="0" dirty="0">
                <a:solidFill>
                  <a:srgbClr val="000000"/>
                </a:solidFill>
                <a:latin typeface="Verdana"/>
                <a:ea typeface="Verdana"/>
                <a:cs typeface="Verdana"/>
                <a:sym typeface="Verdana"/>
              </a:rPr>
              <a:t>     = Band-specific multiplicative rescaling factor from the </a:t>
            </a:r>
          </a:p>
          <a:p>
            <a:r>
              <a:rPr lang="en" sz="1067" kern="0" dirty="0">
                <a:solidFill>
                  <a:srgbClr val="000000"/>
                </a:solidFill>
                <a:latin typeface="Verdana"/>
                <a:ea typeface="Verdana"/>
                <a:cs typeface="Verdana"/>
                <a:sym typeface="Verdana"/>
              </a:rPr>
              <a:t>	metadata </a:t>
            </a:r>
          </a:p>
          <a:p>
            <a:endParaRPr lang="en" sz="1067" kern="0" dirty="0">
              <a:solidFill>
                <a:srgbClr val="000000"/>
              </a:solidFill>
              <a:latin typeface="Verdana"/>
              <a:ea typeface="Verdana"/>
              <a:cs typeface="Verdana"/>
              <a:sym typeface="Verdana"/>
            </a:endParaRPr>
          </a:p>
          <a:p>
            <a:r>
              <a:rPr lang="en" sz="1067" i="1" kern="0" dirty="0">
                <a:solidFill>
                  <a:srgbClr val="000000"/>
                </a:solidFill>
                <a:latin typeface="Verdana"/>
                <a:ea typeface="Verdana"/>
                <a:cs typeface="Verdana"/>
                <a:sym typeface="Verdana"/>
              </a:rPr>
              <a:t>A</a:t>
            </a:r>
            <a:r>
              <a:rPr lang="en" sz="1067" i="1" kern="0" baseline="-25000" dirty="0">
                <a:solidFill>
                  <a:srgbClr val="000000"/>
                </a:solidFill>
                <a:latin typeface="Verdana"/>
                <a:ea typeface="Verdana"/>
                <a:cs typeface="Verdana"/>
                <a:sym typeface="Verdana"/>
              </a:rPr>
              <a:t>L</a:t>
            </a:r>
            <a:r>
              <a:rPr lang="en" sz="1067" kern="0" dirty="0">
                <a:solidFill>
                  <a:srgbClr val="000000"/>
                </a:solidFill>
                <a:latin typeface="Verdana"/>
                <a:ea typeface="Verdana"/>
                <a:cs typeface="Verdana"/>
                <a:sym typeface="Verdana"/>
              </a:rPr>
              <a:t>      = Band-specific additive rescaling factor from the 	metadata</a:t>
            </a:r>
          </a:p>
          <a:p>
            <a:endParaRPr lang="en" sz="1067" kern="0" dirty="0">
              <a:solidFill>
                <a:srgbClr val="000000"/>
              </a:solidFill>
              <a:latin typeface="Verdana"/>
              <a:ea typeface="Verdana"/>
              <a:cs typeface="Verdana"/>
              <a:sym typeface="Verdana"/>
            </a:endParaRPr>
          </a:p>
          <a:p>
            <a:pPr>
              <a:buClr>
                <a:srgbClr val="000000"/>
              </a:buClr>
              <a:buSzPct val="137500"/>
            </a:pPr>
            <a:r>
              <a:rPr lang="en" sz="1067" i="1" kern="0" dirty="0">
                <a:solidFill>
                  <a:srgbClr val="000000"/>
                </a:solidFill>
                <a:latin typeface="Verdana"/>
                <a:ea typeface="Verdana"/>
                <a:cs typeface="Verdana"/>
                <a:sym typeface="Verdana"/>
              </a:rPr>
              <a:t>Q</a:t>
            </a:r>
            <a:r>
              <a:rPr lang="en" sz="1067" i="1" kern="0" baseline="-25000" dirty="0">
                <a:solidFill>
                  <a:srgbClr val="000000"/>
                </a:solidFill>
                <a:latin typeface="Verdana"/>
                <a:ea typeface="Verdana"/>
                <a:cs typeface="Verdana"/>
                <a:sym typeface="Verdana"/>
              </a:rPr>
              <a:t>cal</a:t>
            </a:r>
            <a:r>
              <a:rPr lang="en" sz="1067" kern="0" dirty="0">
                <a:solidFill>
                  <a:srgbClr val="000000"/>
                </a:solidFill>
                <a:latin typeface="Verdana"/>
                <a:ea typeface="Verdana"/>
                <a:cs typeface="Verdana"/>
                <a:sym typeface="Verdana"/>
              </a:rPr>
              <a:t>    = Quantized and calibrated standard product pixel 	values (DN)         </a:t>
            </a:r>
          </a:p>
        </p:txBody>
      </p:sp>
      <p:pic>
        <p:nvPicPr>
          <p:cNvPr id="3" name="Picture 2"/>
          <p:cNvPicPr>
            <a:picLocks noChangeAspect="1"/>
          </p:cNvPicPr>
          <p:nvPr/>
        </p:nvPicPr>
        <p:blipFill rotWithShape="1">
          <a:blip r:embed="rId3"/>
          <a:srcRect l="29031" t="11405" r="32266" b="7692"/>
          <a:stretch/>
        </p:blipFill>
        <p:spPr>
          <a:xfrm>
            <a:off x="4644044" y="1845718"/>
            <a:ext cx="4075715" cy="4654751"/>
          </a:xfrm>
          <a:prstGeom prst="rect">
            <a:avLst/>
          </a:prstGeom>
        </p:spPr>
      </p:pic>
    </p:spTree>
    <p:extLst>
      <p:ext uri="{BB962C8B-B14F-4D97-AF65-F5344CB8AC3E}">
        <p14:creationId xmlns:p14="http://schemas.microsoft.com/office/powerpoint/2010/main" val="1836413094"/>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65206" y="95472"/>
            <a:ext cx="8374317" cy="1182037"/>
          </a:xfrm>
          <a:prstGeom prst="rect">
            <a:avLst/>
          </a:prstGeom>
        </p:spPr>
        <p:txBody>
          <a:bodyPr lIns="91425" tIns="91425" rIns="91425" bIns="91425" anchor="t" anchorCtr="0">
            <a:noAutofit/>
          </a:bodyPr>
          <a:lstStyle/>
          <a:p>
            <a:r>
              <a:rPr lang="en" sz="3200" dirty="0">
                <a:highlight>
                  <a:srgbClr val="FFFFFF"/>
                </a:highlight>
                <a:latin typeface="Arial" panose="020B0604020202020204" pitchFamily="34" charset="0"/>
                <a:ea typeface="Verdana"/>
                <a:cs typeface="Arial" panose="020B0604020202020204" pitchFamily="34" charset="0"/>
                <a:sym typeface="Verdana"/>
              </a:rPr>
              <a:t>2. Emissivity Correction (Conversion to At-Satellite Brightness Temperature)</a:t>
            </a:r>
          </a:p>
        </p:txBody>
      </p:sp>
      <p:sp>
        <p:nvSpPr>
          <p:cNvPr id="124" name="Shape 124"/>
          <p:cNvSpPr txBox="1">
            <a:spLocks noGrp="1"/>
          </p:cNvSpPr>
          <p:nvPr>
            <p:ph type="body" idx="1"/>
          </p:nvPr>
        </p:nvSpPr>
        <p:spPr>
          <a:xfrm>
            <a:off x="85089" y="3626863"/>
            <a:ext cx="5060851" cy="2436575"/>
          </a:xfrm>
          <a:prstGeom prst="rect">
            <a:avLst/>
          </a:prstGeom>
        </p:spPr>
        <p:txBody>
          <a:bodyPr lIns="91425" tIns="91425" rIns="91425" bIns="91425" anchor="t" anchorCtr="0">
            <a:noAutofit/>
          </a:bodyPr>
          <a:lstStyle/>
          <a:p>
            <a:r>
              <a:rPr lang="en" sz="1067" dirty="0">
                <a:solidFill>
                  <a:schemeClr val="dk1"/>
                </a:solidFill>
                <a:latin typeface="Arial" panose="020B0604020202020204" pitchFamily="34" charset="0"/>
                <a:ea typeface="Verdana"/>
                <a:cs typeface="Arial" panose="020B0604020202020204" pitchFamily="34" charset="0"/>
                <a:sym typeface="Verdana"/>
              </a:rPr>
              <a:t>where:              </a:t>
            </a:r>
          </a:p>
          <a:p>
            <a:r>
              <a:rPr lang="en" sz="1067" i="1" dirty="0">
                <a:solidFill>
                  <a:schemeClr val="dk1"/>
                </a:solidFill>
                <a:latin typeface="Arial" panose="020B0604020202020204" pitchFamily="34" charset="0"/>
                <a:ea typeface="Verdana"/>
                <a:cs typeface="Arial" panose="020B0604020202020204" pitchFamily="34" charset="0"/>
                <a:sym typeface="Verdana"/>
              </a:rPr>
              <a:t>T</a:t>
            </a:r>
            <a:r>
              <a:rPr lang="en" sz="1067" dirty="0">
                <a:solidFill>
                  <a:schemeClr val="dk1"/>
                </a:solidFill>
                <a:latin typeface="Arial" panose="020B0604020202020204" pitchFamily="34" charset="0"/>
                <a:ea typeface="Verdana"/>
                <a:cs typeface="Arial" panose="020B0604020202020204" pitchFamily="34" charset="0"/>
                <a:sym typeface="Verdana"/>
              </a:rPr>
              <a:t>       = At-satellite brightness temperature (K)</a:t>
            </a:r>
          </a:p>
          <a:p>
            <a:r>
              <a:rPr lang="en" sz="1067" i="1" dirty="0">
                <a:solidFill>
                  <a:schemeClr val="dk1"/>
                </a:solidFill>
                <a:latin typeface="Arial" panose="020B0604020202020204" pitchFamily="34" charset="0"/>
                <a:ea typeface="Verdana"/>
                <a:cs typeface="Arial" panose="020B0604020202020204" pitchFamily="34" charset="0"/>
                <a:sym typeface="Verdana"/>
              </a:rPr>
              <a:t>L</a:t>
            </a:r>
            <a:r>
              <a:rPr lang="en" sz="1067" i="1" baseline="-25000" dirty="0">
                <a:solidFill>
                  <a:schemeClr val="dk1"/>
                </a:solidFill>
                <a:latin typeface="Arial" panose="020B0604020202020204" pitchFamily="34" charset="0"/>
                <a:ea typeface="Verdana"/>
                <a:cs typeface="Arial" panose="020B0604020202020204" pitchFamily="34" charset="0"/>
                <a:sym typeface="Verdana"/>
              </a:rPr>
              <a:t>λ</a:t>
            </a:r>
            <a:r>
              <a:rPr lang="en" sz="1067" dirty="0">
                <a:solidFill>
                  <a:schemeClr val="dk1"/>
                </a:solidFill>
                <a:latin typeface="Arial" panose="020B0604020202020204" pitchFamily="34" charset="0"/>
                <a:ea typeface="Verdana"/>
                <a:cs typeface="Arial" panose="020B0604020202020204" pitchFamily="34" charset="0"/>
                <a:sym typeface="Verdana"/>
              </a:rPr>
              <a:t>      = TOA spectral radiance (Watts/( m2 * srad * μm))</a:t>
            </a:r>
          </a:p>
          <a:p>
            <a:r>
              <a:rPr lang="en" sz="1067" i="1" dirty="0">
                <a:solidFill>
                  <a:schemeClr val="dk1"/>
                </a:solidFill>
                <a:latin typeface="Arial" panose="020B0604020202020204" pitchFamily="34" charset="0"/>
                <a:ea typeface="Verdana"/>
                <a:cs typeface="Arial" panose="020B0604020202020204" pitchFamily="34" charset="0"/>
                <a:sym typeface="Verdana"/>
              </a:rPr>
              <a:t>K</a:t>
            </a:r>
            <a:r>
              <a:rPr lang="en" sz="1067" i="1" baseline="-25000" dirty="0">
                <a:solidFill>
                  <a:schemeClr val="dk1"/>
                </a:solidFill>
                <a:latin typeface="Arial" panose="020B0604020202020204" pitchFamily="34" charset="0"/>
                <a:ea typeface="Verdana"/>
                <a:cs typeface="Arial" panose="020B0604020202020204" pitchFamily="34" charset="0"/>
                <a:sym typeface="Verdana"/>
              </a:rPr>
              <a:t>1</a:t>
            </a:r>
            <a:r>
              <a:rPr lang="en" sz="1067" dirty="0">
                <a:solidFill>
                  <a:schemeClr val="dk1"/>
                </a:solidFill>
                <a:latin typeface="Arial" panose="020B0604020202020204" pitchFamily="34" charset="0"/>
                <a:ea typeface="Verdana"/>
                <a:cs typeface="Arial" panose="020B0604020202020204" pitchFamily="34" charset="0"/>
                <a:sym typeface="Verdana"/>
              </a:rPr>
              <a:t>      = Band-specific thermal conversion constant from the metadata </a:t>
            </a:r>
          </a:p>
          <a:p>
            <a:r>
              <a:rPr lang="en" sz="1067" i="1" dirty="0">
                <a:solidFill>
                  <a:schemeClr val="dk1"/>
                </a:solidFill>
                <a:latin typeface="Arial" panose="020B0604020202020204" pitchFamily="34" charset="0"/>
                <a:ea typeface="Verdana"/>
                <a:cs typeface="Arial" panose="020B0604020202020204" pitchFamily="34" charset="0"/>
                <a:sym typeface="Verdana"/>
              </a:rPr>
              <a:t>K</a:t>
            </a:r>
            <a:r>
              <a:rPr lang="en" sz="1067" i="1" baseline="-25000" dirty="0">
                <a:solidFill>
                  <a:schemeClr val="dk1"/>
                </a:solidFill>
                <a:latin typeface="Arial" panose="020B0604020202020204" pitchFamily="34" charset="0"/>
                <a:ea typeface="Verdana"/>
                <a:cs typeface="Arial" panose="020B0604020202020204" pitchFamily="34" charset="0"/>
                <a:sym typeface="Verdana"/>
              </a:rPr>
              <a:t>2</a:t>
            </a:r>
            <a:r>
              <a:rPr lang="en" sz="1067" dirty="0">
                <a:solidFill>
                  <a:schemeClr val="dk1"/>
                </a:solidFill>
                <a:latin typeface="Arial" panose="020B0604020202020204" pitchFamily="34" charset="0"/>
                <a:ea typeface="Verdana"/>
                <a:cs typeface="Arial" panose="020B0604020202020204" pitchFamily="34" charset="0"/>
                <a:sym typeface="Verdana"/>
              </a:rPr>
              <a:t>      = Band-specific thermal conversion constant from the metadata </a:t>
            </a:r>
            <a:r>
              <a:rPr lang="en" sz="1333" b="1" dirty="0">
                <a:solidFill>
                  <a:schemeClr val="dk1"/>
                </a:solidFill>
                <a:latin typeface="Arial" panose="020B0604020202020204" pitchFamily="34" charset="0"/>
                <a:ea typeface="Verdana"/>
                <a:cs typeface="Arial" panose="020B0604020202020204" pitchFamily="34" charset="0"/>
                <a:sym typeface="Verdana"/>
              </a:rPr>
              <a:t> </a:t>
            </a:r>
          </a:p>
          <a:p>
            <a:pPr>
              <a:buClr>
                <a:schemeClr val="dk1"/>
              </a:buClr>
            </a:pPr>
            <a:endParaRPr sz="1100" i="1" baseline="-25000" dirty="0">
              <a:solidFill>
                <a:schemeClr val="dk1"/>
              </a:solidFill>
              <a:latin typeface="Arial" panose="020B0604020202020204" pitchFamily="34" charset="0"/>
              <a:cs typeface="Arial" panose="020B0604020202020204" pitchFamily="34" charset="0"/>
            </a:endParaRPr>
          </a:p>
          <a:p>
            <a:endParaRPr sz="1051" dirty="0">
              <a:solidFill>
                <a:schemeClr val="dk1"/>
              </a:solidFill>
              <a:highlight>
                <a:srgbClr val="FFFFFF"/>
              </a:highlight>
              <a:latin typeface="Arial" panose="020B0604020202020204" pitchFamily="34" charset="0"/>
              <a:ea typeface="Verdana"/>
              <a:cs typeface="Arial" panose="020B0604020202020204" pitchFamily="34" charset="0"/>
              <a:sym typeface="Verdana"/>
            </a:endParaRPr>
          </a:p>
        </p:txBody>
      </p:sp>
      <p:pic>
        <p:nvPicPr>
          <p:cNvPr id="125" name="Shape 125"/>
          <p:cNvPicPr preferRelativeResize="0"/>
          <p:nvPr/>
        </p:nvPicPr>
        <p:blipFill>
          <a:blip r:embed="rId3">
            <a:alphaModFix/>
          </a:blip>
          <a:stretch>
            <a:fillRect/>
          </a:stretch>
        </p:blipFill>
        <p:spPr>
          <a:xfrm>
            <a:off x="1549491" y="1719267"/>
            <a:ext cx="2552647" cy="2210099"/>
          </a:xfrm>
          <a:prstGeom prst="rect">
            <a:avLst/>
          </a:prstGeom>
          <a:noFill/>
          <a:ln>
            <a:noFill/>
          </a:ln>
        </p:spPr>
      </p:pic>
      <p:sp>
        <p:nvSpPr>
          <p:cNvPr id="127" name="Shape 127"/>
          <p:cNvSpPr/>
          <p:nvPr/>
        </p:nvSpPr>
        <p:spPr>
          <a:xfrm>
            <a:off x="2818839" y="3154851"/>
            <a:ext cx="418701" cy="426928"/>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panose="020B0604020202020204" pitchFamily="34" charset="0"/>
              <a:sym typeface="Arial"/>
            </a:endParaRPr>
          </a:p>
        </p:txBody>
      </p:sp>
      <p:cxnSp>
        <p:nvCxnSpPr>
          <p:cNvPr id="128" name="Shape 128"/>
          <p:cNvCxnSpPr/>
          <p:nvPr/>
        </p:nvCxnSpPr>
        <p:spPr>
          <a:xfrm>
            <a:off x="3237540" y="3452212"/>
            <a:ext cx="727421" cy="174651"/>
          </a:xfrm>
          <a:prstGeom prst="straightConnector1">
            <a:avLst/>
          </a:prstGeom>
          <a:noFill/>
          <a:ln w="9525" cap="flat" cmpd="sng">
            <a:solidFill>
              <a:schemeClr val="dk2"/>
            </a:solidFill>
            <a:prstDash val="solid"/>
            <a:round/>
            <a:headEnd type="none" w="lg" len="lg"/>
            <a:tailEnd type="triangle" w="lg" len="lg"/>
          </a:ln>
        </p:spPr>
      </p:cxnSp>
      <p:sp>
        <p:nvSpPr>
          <p:cNvPr id="129" name="Shape 129"/>
          <p:cNvSpPr txBox="1"/>
          <p:nvPr/>
        </p:nvSpPr>
        <p:spPr>
          <a:xfrm>
            <a:off x="4002841" y="3439118"/>
            <a:ext cx="1665000" cy="966300"/>
          </a:xfrm>
          <a:prstGeom prst="rect">
            <a:avLst/>
          </a:prstGeom>
          <a:noFill/>
          <a:ln>
            <a:noFill/>
          </a:ln>
        </p:spPr>
        <p:txBody>
          <a:bodyPr lIns="91425" tIns="91425" rIns="91425" bIns="91425" anchor="t" anchorCtr="0">
            <a:noAutofit/>
          </a:bodyPr>
          <a:lstStyle/>
          <a:p>
            <a:r>
              <a:rPr lang="en" sz="1333" kern="0" dirty="0">
                <a:solidFill>
                  <a:srgbClr val="FF0000"/>
                </a:solidFill>
                <a:cs typeface="Arial" panose="020B0604020202020204" pitchFamily="34" charset="0"/>
                <a:sym typeface="Arial"/>
              </a:rPr>
              <a:t>spectral radiance divided by emissivity</a:t>
            </a:r>
          </a:p>
        </p:txBody>
      </p:sp>
      <p:sp>
        <p:nvSpPr>
          <p:cNvPr id="131" name="Shape 131"/>
          <p:cNvSpPr txBox="1"/>
          <p:nvPr/>
        </p:nvSpPr>
        <p:spPr>
          <a:xfrm>
            <a:off x="85089" y="6153607"/>
            <a:ext cx="5467499" cy="554099"/>
          </a:xfrm>
          <a:prstGeom prst="rect">
            <a:avLst/>
          </a:prstGeom>
          <a:noFill/>
          <a:ln>
            <a:noFill/>
          </a:ln>
        </p:spPr>
        <p:txBody>
          <a:bodyPr lIns="91425" tIns="91425" rIns="91425" bIns="91425" anchor="t" anchorCtr="0">
            <a:noAutofit/>
          </a:bodyPr>
          <a:lstStyle/>
          <a:p>
            <a:r>
              <a:rPr lang="en" sz="1467" u="sng" kern="0" dirty="0">
                <a:solidFill>
                  <a:srgbClr val="000000"/>
                </a:solidFill>
                <a:cs typeface="Arial" panose="020B0604020202020204" pitchFamily="34" charset="0"/>
                <a:sym typeface="Arial"/>
              </a:rPr>
              <a:t>Emissivity</a:t>
            </a:r>
            <a:r>
              <a:rPr lang="en" sz="1467" kern="0" dirty="0">
                <a:solidFill>
                  <a:srgbClr val="000000"/>
                </a:solidFill>
                <a:cs typeface="Arial" panose="020B0604020202020204" pitchFamily="34" charset="0"/>
                <a:sym typeface="Arial"/>
              </a:rPr>
              <a:t>- measure of the efficiency in which a surface emits thermal energy</a:t>
            </a:r>
          </a:p>
        </p:txBody>
      </p:sp>
      <p:sp>
        <p:nvSpPr>
          <p:cNvPr id="2" name="Rectangle 1"/>
          <p:cNvSpPr/>
          <p:nvPr/>
        </p:nvSpPr>
        <p:spPr>
          <a:xfrm>
            <a:off x="165206" y="1370589"/>
            <a:ext cx="7227585" cy="307777"/>
          </a:xfrm>
          <a:prstGeom prst="rect">
            <a:avLst/>
          </a:prstGeom>
        </p:spPr>
        <p:txBody>
          <a:bodyPr wrap="square">
            <a:spAutoFit/>
          </a:bodyPr>
          <a:lstStyle/>
          <a:p>
            <a:r>
              <a:rPr lang="en" sz="1400" kern="0" dirty="0">
                <a:solidFill>
                  <a:srgbClr val="000000"/>
                </a:solidFill>
                <a:highlight>
                  <a:srgbClr val="FFFFFF"/>
                </a:highlight>
                <a:ea typeface="Verdana"/>
                <a:cs typeface="Arial" panose="020B0604020202020204" pitchFamily="34" charset="0"/>
                <a:sym typeface="Verdana"/>
              </a:rPr>
              <a:t>Equation of TOA radiance converted to at-satellite brightness temperature</a:t>
            </a:r>
          </a:p>
        </p:txBody>
      </p:sp>
      <p:sp>
        <p:nvSpPr>
          <p:cNvPr id="5" name="TextBox 4"/>
          <p:cNvSpPr txBox="1"/>
          <p:nvPr/>
        </p:nvSpPr>
        <p:spPr>
          <a:xfrm>
            <a:off x="5527273" y="1994239"/>
            <a:ext cx="3426728" cy="4031873"/>
          </a:xfrm>
          <a:prstGeom prst="rect">
            <a:avLst/>
          </a:prstGeom>
          <a:noFill/>
        </p:spPr>
        <p:txBody>
          <a:bodyPr wrap="square" rtlCol="0">
            <a:spAutoFit/>
          </a:bodyPr>
          <a:lstStyle/>
          <a:p>
            <a:pPr marL="380990" indent="-380990">
              <a:buFont typeface="Arial" panose="020B0604020202020204" pitchFamily="34" charset="0"/>
              <a:buChar char="•"/>
            </a:pPr>
            <a:r>
              <a:rPr lang="en-US" sz="1600" kern="0" dirty="0">
                <a:solidFill>
                  <a:srgbClr val="000000"/>
                </a:solidFill>
                <a:cs typeface="Arial" panose="020B0604020202020204" pitchFamily="34" charset="0"/>
                <a:sym typeface="Arial"/>
              </a:rPr>
              <a:t>Before the whole equation is completed to convert the spectral radiance into at-satellite brightness temperature; an emissivity correction has to be completed, since different land covers have different emissivity values</a:t>
            </a:r>
          </a:p>
          <a:p>
            <a:pPr marL="380990" indent="-380990">
              <a:buFont typeface="Arial" panose="020B0604020202020204" pitchFamily="34" charset="0"/>
              <a:buChar char="•"/>
            </a:pPr>
            <a:r>
              <a:rPr lang="en-US" sz="1600" kern="0" dirty="0">
                <a:solidFill>
                  <a:srgbClr val="000000"/>
                </a:solidFill>
                <a:cs typeface="Arial" panose="020B0604020202020204" pitchFamily="34" charset="0"/>
                <a:sym typeface="Arial"/>
              </a:rPr>
              <a:t>The equation assumes that TOA spectral radiance is divided by an emissivity value of 1, meaning it assumed everything has the same value (in the correction this will be changed so that the land cover has the right emissivity value</a:t>
            </a:r>
          </a:p>
        </p:txBody>
      </p:sp>
    </p:spTree>
    <p:extLst>
      <p:ext uri="{BB962C8B-B14F-4D97-AF65-F5344CB8AC3E}">
        <p14:creationId xmlns:p14="http://schemas.microsoft.com/office/powerpoint/2010/main" val="4284934897"/>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5249577" y="911553"/>
            <a:ext cx="3513425" cy="2276881"/>
          </a:xfrm>
          <a:prstGeom prst="rect">
            <a:avLst/>
          </a:prstGeom>
          <a:noFill/>
          <a:ln>
            <a:noFill/>
          </a:ln>
        </p:spPr>
      </p:pic>
      <p:pic>
        <p:nvPicPr>
          <p:cNvPr id="145" name="Shape 145"/>
          <p:cNvPicPr preferRelativeResize="0"/>
          <p:nvPr/>
        </p:nvPicPr>
        <p:blipFill rotWithShape="1">
          <a:blip r:embed="rId4">
            <a:alphaModFix/>
          </a:blip>
          <a:srcRect l="1" t="77472" r="-1008"/>
          <a:stretch/>
        </p:blipFill>
        <p:spPr>
          <a:xfrm>
            <a:off x="5247117" y="4379417"/>
            <a:ext cx="3896883" cy="759455"/>
          </a:xfrm>
          <a:prstGeom prst="rect">
            <a:avLst/>
          </a:prstGeom>
          <a:noFill/>
          <a:ln>
            <a:noFill/>
          </a:ln>
        </p:spPr>
      </p:pic>
      <p:sp>
        <p:nvSpPr>
          <p:cNvPr id="147" name="Shape 147"/>
          <p:cNvSpPr txBox="1"/>
          <p:nvPr/>
        </p:nvSpPr>
        <p:spPr>
          <a:xfrm>
            <a:off x="331812" y="155465"/>
            <a:ext cx="6153885" cy="1346200"/>
          </a:xfrm>
          <a:prstGeom prst="rect">
            <a:avLst/>
          </a:prstGeom>
          <a:noFill/>
          <a:ln>
            <a:noFill/>
          </a:ln>
        </p:spPr>
        <p:txBody>
          <a:bodyPr lIns="91425" tIns="91425" rIns="91425" bIns="91425" anchor="t" anchorCtr="0">
            <a:noAutofit/>
          </a:bodyPr>
          <a:lstStyle/>
          <a:p>
            <a:r>
              <a:rPr lang="en" sz="3200" kern="0" dirty="0">
                <a:solidFill>
                  <a:srgbClr val="000000"/>
                </a:solidFill>
                <a:cs typeface="Arial"/>
                <a:sym typeface="Arial"/>
              </a:rPr>
              <a:t>Emissivity correction (cont.)</a:t>
            </a:r>
          </a:p>
        </p:txBody>
      </p:sp>
      <p:pic>
        <p:nvPicPr>
          <p:cNvPr id="2" name="Picture 1"/>
          <p:cNvPicPr>
            <a:picLocks noChangeAspect="1"/>
          </p:cNvPicPr>
          <p:nvPr/>
        </p:nvPicPr>
        <p:blipFill rotWithShape="1">
          <a:blip r:embed="rId5"/>
          <a:srcRect l="32679" t="10271" r="27322" b="7445"/>
          <a:stretch/>
        </p:blipFill>
        <p:spPr>
          <a:xfrm>
            <a:off x="331813" y="911553"/>
            <a:ext cx="4790137" cy="5542873"/>
          </a:xfrm>
          <a:prstGeom prst="rect">
            <a:avLst/>
          </a:prstGeom>
        </p:spPr>
      </p:pic>
      <p:sp>
        <p:nvSpPr>
          <p:cNvPr id="3" name="TextBox 2"/>
          <p:cNvSpPr txBox="1"/>
          <p:nvPr/>
        </p:nvSpPr>
        <p:spPr>
          <a:xfrm>
            <a:off x="5301241" y="3080373"/>
            <a:ext cx="3788636" cy="1323439"/>
          </a:xfrm>
          <a:prstGeom prst="rect">
            <a:avLst/>
          </a:prstGeom>
          <a:noFill/>
        </p:spPr>
        <p:txBody>
          <a:bodyPr wrap="square" rtlCol="0">
            <a:spAutoFit/>
          </a:bodyPr>
          <a:lstStyle/>
          <a:p>
            <a:r>
              <a:rPr lang="en-US" sz="1600" kern="0" dirty="0">
                <a:solidFill>
                  <a:srgbClr val="000000"/>
                </a:solidFill>
                <a:cs typeface="Arial"/>
                <a:sym typeface="Arial"/>
              </a:rPr>
              <a:t>Land cover map has different values (signaled by the different colors), converted into emissivity values by using conditional statements on the raster calculator in GIS</a:t>
            </a:r>
          </a:p>
        </p:txBody>
      </p:sp>
      <p:sp>
        <p:nvSpPr>
          <p:cNvPr id="4" name="TextBox 3"/>
          <p:cNvSpPr txBox="1"/>
          <p:nvPr/>
        </p:nvSpPr>
        <p:spPr>
          <a:xfrm>
            <a:off x="5301241" y="5179635"/>
            <a:ext cx="3788636" cy="1569660"/>
          </a:xfrm>
          <a:prstGeom prst="rect">
            <a:avLst/>
          </a:prstGeom>
          <a:noFill/>
        </p:spPr>
        <p:txBody>
          <a:bodyPr wrap="square" rtlCol="0">
            <a:spAutoFit/>
          </a:bodyPr>
          <a:lstStyle/>
          <a:p>
            <a:r>
              <a:rPr lang="en-US" sz="1600" kern="0" dirty="0">
                <a:solidFill>
                  <a:srgbClr val="000000"/>
                </a:solidFill>
                <a:cs typeface="Arial"/>
                <a:sym typeface="Arial"/>
              </a:rPr>
              <a:t>Conditional written so that, for example, if the land cover value in the map is less than 20 (water), then to give it an emissivity value of 0.989</a:t>
            </a:r>
          </a:p>
          <a:p>
            <a:r>
              <a:rPr lang="en-US" sz="1600" kern="0" dirty="0">
                <a:solidFill>
                  <a:srgbClr val="000000"/>
                </a:solidFill>
                <a:cs typeface="Arial"/>
                <a:sym typeface="Arial"/>
              </a:rPr>
              <a:t>This is done for all land features</a:t>
            </a:r>
          </a:p>
          <a:p>
            <a:endParaRPr lang="en-US" sz="1600" kern="0" dirty="0">
              <a:solidFill>
                <a:srgbClr val="000000"/>
              </a:solidFill>
              <a:cs typeface="Arial"/>
              <a:sym typeface="Arial"/>
            </a:endParaRPr>
          </a:p>
        </p:txBody>
      </p:sp>
      <p:sp>
        <p:nvSpPr>
          <p:cNvPr id="5" name="TextBox 4"/>
          <p:cNvSpPr txBox="1"/>
          <p:nvPr/>
        </p:nvSpPr>
        <p:spPr>
          <a:xfrm>
            <a:off x="331812" y="6447631"/>
            <a:ext cx="4790137" cy="318100"/>
          </a:xfrm>
          <a:prstGeom prst="rect">
            <a:avLst/>
          </a:prstGeom>
          <a:noFill/>
        </p:spPr>
        <p:txBody>
          <a:bodyPr wrap="square" rtlCol="0">
            <a:spAutoFit/>
          </a:bodyPr>
          <a:lstStyle/>
          <a:p>
            <a:r>
              <a:rPr lang="en-US" sz="1467" kern="0" dirty="0">
                <a:solidFill>
                  <a:srgbClr val="000000"/>
                </a:solidFill>
                <a:cs typeface="Arial"/>
                <a:sym typeface="Arial"/>
              </a:rPr>
              <a:t>Land cover map, Image from [4] </a:t>
            </a:r>
          </a:p>
        </p:txBody>
      </p:sp>
      <p:sp>
        <p:nvSpPr>
          <p:cNvPr id="6" name="TextBox 5"/>
          <p:cNvSpPr txBox="1"/>
          <p:nvPr/>
        </p:nvSpPr>
        <p:spPr>
          <a:xfrm>
            <a:off x="8589820" y="2786654"/>
            <a:ext cx="500057" cy="276999"/>
          </a:xfrm>
          <a:prstGeom prst="rect">
            <a:avLst/>
          </a:prstGeom>
          <a:noFill/>
        </p:spPr>
        <p:txBody>
          <a:bodyPr wrap="square" rtlCol="0">
            <a:spAutoFit/>
          </a:bodyPr>
          <a:lstStyle/>
          <a:p>
            <a:r>
              <a:rPr lang="en-US" sz="1200" kern="0" dirty="0">
                <a:solidFill>
                  <a:srgbClr val="000000"/>
                </a:solidFill>
                <a:cs typeface="Arial"/>
                <a:sym typeface="Arial"/>
              </a:rPr>
              <a:t>[2]</a:t>
            </a:r>
          </a:p>
        </p:txBody>
      </p:sp>
    </p:spTree>
    <p:extLst>
      <p:ext uri="{BB962C8B-B14F-4D97-AF65-F5344CB8AC3E}">
        <p14:creationId xmlns:p14="http://schemas.microsoft.com/office/powerpoint/2010/main" val="3828665889"/>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Shape 160"/>
          <p:cNvSpPr txBox="1"/>
          <p:nvPr/>
        </p:nvSpPr>
        <p:spPr>
          <a:xfrm>
            <a:off x="5233528" y="6360375"/>
            <a:ext cx="3377072" cy="376200"/>
          </a:xfrm>
          <a:prstGeom prst="rect">
            <a:avLst/>
          </a:prstGeom>
          <a:noFill/>
          <a:ln>
            <a:noFill/>
          </a:ln>
        </p:spPr>
        <p:txBody>
          <a:bodyPr lIns="91425" tIns="91425" rIns="91425" bIns="91425" anchor="ctr" anchorCtr="0">
            <a:noAutofit/>
          </a:bodyPr>
          <a:lstStyle/>
          <a:p>
            <a:r>
              <a:rPr lang="en" sz="1333" kern="0" dirty="0">
                <a:solidFill>
                  <a:srgbClr val="000000"/>
                </a:solidFill>
                <a:cs typeface="Arial"/>
                <a:sym typeface="Arial"/>
              </a:rPr>
              <a:t>Band 10 radiance divided by Emissivity</a:t>
            </a:r>
          </a:p>
        </p:txBody>
      </p:sp>
      <p:sp>
        <p:nvSpPr>
          <p:cNvPr id="164" name="Shape 164"/>
          <p:cNvSpPr/>
          <p:nvPr/>
        </p:nvSpPr>
        <p:spPr>
          <a:xfrm>
            <a:off x="4119717" y="3551458"/>
            <a:ext cx="919036" cy="59362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 name="Picture 1"/>
          <p:cNvPicPr>
            <a:picLocks noChangeAspect="1"/>
          </p:cNvPicPr>
          <p:nvPr/>
        </p:nvPicPr>
        <p:blipFill rotWithShape="1">
          <a:blip r:embed="rId3"/>
          <a:srcRect l="29792" t="13704" r="38750" b="10000"/>
          <a:stretch/>
        </p:blipFill>
        <p:spPr>
          <a:xfrm>
            <a:off x="247905" y="1344022"/>
            <a:ext cx="3677035" cy="5016353"/>
          </a:xfrm>
          <a:prstGeom prst="rect">
            <a:avLst/>
          </a:prstGeom>
        </p:spPr>
      </p:pic>
      <p:pic>
        <p:nvPicPr>
          <p:cNvPr id="3" name="Picture 2"/>
          <p:cNvPicPr>
            <a:picLocks noChangeAspect="1"/>
          </p:cNvPicPr>
          <p:nvPr/>
        </p:nvPicPr>
        <p:blipFill rotWithShape="1">
          <a:blip r:embed="rId4"/>
          <a:srcRect l="31033" t="14952" r="38315" b="9493"/>
          <a:stretch/>
        </p:blipFill>
        <p:spPr>
          <a:xfrm>
            <a:off x="5233529" y="1336162"/>
            <a:ext cx="3623601" cy="5024213"/>
          </a:xfrm>
          <a:prstGeom prst="rect">
            <a:avLst/>
          </a:prstGeom>
        </p:spPr>
      </p:pic>
      <p:sp>
        <p:nvSpPr>
          <p:cNvPr id="4" name="TextBox 3"/>
          <p:cNvSpPr txBox="1"/>
          <p:nvPr/>
        </p:nvSpPr>
        <p:spPr>
          <a:xfrm>
            <a:off x="247906" y="423797"/>
            <a:ext cx="7300377" cy="584775"/>
          </a:xfrm>
          <a:prstGeom prst="rect">
            <a:avLst/>
          </a:prstGeom>
          <a:noFill/>
        </p:spPr>
        <p:txBody>
          <a:bodyPr wrap="square" rtlCol="0">
            <a:spAutoFit/>
          </a:bodyPr>
          <a:lstStyle/>
          <a:p>
            <a:r>
              <a:rPr lang="en-US" sz="3200" kern="0" dirty="0">
                <a:solidFill>
                  <a:srgbClr val="000000"/>
                </a:solidFill>
                <a:cs typeface="Arial"/>
                <a:sym typeface="Arial"/>
              </a:rPr>
              <a:t>Results</a:t>
            </a:r>
            <a:r>
              <a:rPr lang="en-US" sz="3200" b="1" kern="0" dirty="0">
                <a:solidFill>
                  <a:srgbClr val="000000"/>
                </a:solidFill>
                <a:cs typeface="Arial"/>
                <a:sym typeface="Arial"/>
              </a:rPr>
              <a:t> </a:t>
            </a:r>
            <a:r>
              <a:rPr lang="en-US" sz="3200" kern="0" dirty="0">
                <a:solidFill>
                  <a:srgbClr val="000000"/>
                </a:solidFill>
                <a:cs typeface="Arial"/>
                <a:sym typeface="Arial"/>
              </a:rPr>
              <a:t>for</a:t>
            </a:r>
            <a:r>
              <a:rPr lang="en-US" sz="3200" b="1" kern="0" dirty="0">
                <a:solidFill>
                  <a:srgbClr val="000000"/>
                </a:solidFill>
                <a:cs typeface="Arial"/>
                <a:sym typeface="Arial"/>
              </a:rPr>
              <a:t> </a:t>
            </a:r>
            <a:r>
              <a:rPr lang="en-US" sz="3200" kern="0" dirty="0">
                <a:solidFill>
                  <a:srgbClr val="000000"/>
                </a:solidFill>
                <a:cs typeface="Arial"/>
                <a:sym typeface="Arial"/>
              </a:rPr>
              <a:t>Emissivity</a:t>
            </a:r>
            <a:r>
              <a:rPr lang="en-US" sz="3200" b="1" kern="0" dirty="0">
                <a:solidFill>
                  <a:srgbClr val="000000"/>
                </a:solidFill>
                <a:cs typeface="Arial"/>
                <a:sym typeface="Arial"/>
              </a:rPr>
              <a:t> </a:t>
            </a:r>
            <a:r>
              <a:rPr lang="en-US" sz="3200" kern="0" dirty="0">
                <a:solidFill>
                  <a:srgbClr val="000000"/>
                </a:solidFill>
                <a:cs typeface="Arial"/>
                <a:sym typeface="Arial"/>
              </a:rPr>
              <a:t>Correction</a:t>
            </a:r>
          </a:p>
        </p:txBody>
      </p:sp>
      <p:sp>
        <p:nvSpPr>
          <p:cNvPr id="5" name="TextBox 4"/>
          <p:cNvSpPr txBox="1"/>
          <p:nvPr/>
        </p:nvSpPr>
        <p:spPr>
          <a:xfrm>
            <a:off x="240493" y="6408281"/>
            <a:ext cx="3657600" cy="297454"/>
          </a:xfrm>
          <a:prstGeom prst="rect">
            <a:avLst/>
          </a:prstGeom>
          <a:noFill/>
        </p:spPr>
        <p:txBody>
          <a:bodyPr wrap="square" rtlCol="0">
            <a:spAutoFit/>
          </a:bodyPr>
          <a:lstStyle/>
          <a:p>
            <a:r>
              <a:rPr lang="en-US" sz="1333" kern="0" dirty="0">
                <a:solidFill>
                  <a:srgbClr val="000000"/>
                </a:solidFill>
                <a:cs typeface="Arial"/>
                <a:sym typeface="Arial"/>
              </a:rPr>
              <a:t>Close up view of the emissivity map</a:t>
            </a:r>
          </a:p>
        </p:txBody>
      </p:sp>
      <p:sp>
        <p:nvSpPr>
          <p:cNvPr id="6" name="TextBox 5"/>
          <p:cNvSpPr txBox="1"/>
          <p:nvPr/>
        </p:nvSpPr>
        <p:spPr>
          <a:xfrm>
            <a:off x="5233529" y="1038103"/>
            <a:ext cx="1907500" cy="318100"/>
          </a:xfrm>
          <a:prstGeom prst="rect">
            <a:avLst/>
          </a:prstGeom>
          <a:noFill/>
        </p:spPr>
        <p:txBody>
          <a:bodyPr wrap="square" rtlCol="0">
            <a:spAutoFit/>
          </a:bodyPr>
          <a:lstStyle/>
          <a:p>
            <a:r>
              <a:rPr lang="en-US" sz="1467" kern="0" dirty="0">
                <a:solidFill>
                  <a:srgbClr val="000000"/>
                </a:solidFill>
                <a:cs typeface="Arial"/>
                <a:sym typeface="Arial"/>
              </a:rPr>
              <a:t>Result:</a:t>
            </a:r>
          </a:p>
        </p:txBody>
      </p:sp>
    </p:spTree>
    <p:extLst>
      <p:ext uri="{BB962C8B-B14F-4D97-AF65-F5344CB8AC3E}">
        <p14:creationId xmlns:p14="http://schemas.microsoft.com/office/powerpoint/2010/main" val="2891456799"/>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94659" y="164986"/>
            <a:ext cx="9143999" cy="1162537"/>
          </a:xfrm>
          <a:prstGeom prst="rect">
            <a:avLst/>
          </a:prstGeom>
        </p:spPr>
        <p:txBody>
          <a:bodyPr lIns="91425" tIns="91425" rIns="91425" bIns="91425" anchor="t" anchorCtr="0">
            <a:noAutofit/>
          </a:bodyPr>
          <a:lstStyle/>
          <a:p>
            <a:r>
              <a:rPr lang="en" sz="3200" dirty="0">
                <a:highlight>
                  <a:srgbClr val="FFFFFF"/>
                </a:highlight>
                <a:latin typeface="Arial" panose="020B0604020202020204" pitchFamily="34" charset="0"/>
                <a:ea typeface="Verdana"/>
                <a:cs typeface="Arial" panose="020B0604020202020204" pitchFamily="34" charset="0"/>
                <a:sym typeface="Verdana"/>
              </a:rPr>
              <a:t>3. Conversion to At-Satellite Brightness Temperature</a:t>
            </a:r>
          </a:p>
        </p:txBody>
      </p:sp>
      <p:sp>
        <p:nvSpPr>
          <p:cNvPr id="171" name="Shape 171"/>
          <p:cNvSpPr txBox="1">
            <a:spLocks noGrp="1"/>
          </p:cNvSpPr>
          <p:nvPr>
            <p:ph type="body" idx="1"/>
          </p:nvPr>
        </p:nvSpPr>
        <p:spPr>
          <a:xfrm>
            <a:off x="194659" y="1327523"/>
            <a:ext cx="4381679" cy="881327"/>
          </a:xfrm>
          <a:prstGeom prst="rect">
            <a:avLst/>
          </a:prstGeom>
        </p:spPr>
        <p:txBody>
          <a:bodyPr lIns="91425" tIns="91425" rIns="91425" bIns="91425" anchor="t" anchorCtr="0">
            <a:noAutofit/>
          </a:bodyPr>
          <a:lstStyle/>
          <a:p>
            <a:r>
              <a:rPr lang="en" sz="1467" dirty="0">
                <a:solidFill>
                  <a:schemeClr val="dk1"/>
                </a:solidFill>
                <a:highlight>
                  <a:srgbClr val="FFFFFF"/>
                </a:highlight>
                <a:latin typeface="Verdana"/>
                <a:ea typeface="Verdana"/>
                <a:cs typeface="Verdana"/>
                <a:sym typeface="Verdana"/>
              </a:rPr>
              <a:t>After the emissivity correction, there has to be a conversion of spectral radiance to brightness temperature</a:t>
            </a:r>
            <a:endParaRPr sz="1200" dirty="0">
              <a:solidFill>
                <a:schemeClr val="dk1"/>
              </a:solidFill>
              <a:highlight>
                <a:srgbClr val="FFFFFF"/>
              </a:highlight>
              <a:latin typeface="Verdana"/>
              <a:ea typeface="Verdana"/>
              <a:cs typeface="Verdana"/>
              <a:sym typeface="Verdana"/>
            </a:endParaRPr>
          </a:p>
          <a:p>
            <a:endParaRPr sz="1051" dirty="0">
              <a:solidFill>
                <a:schemeClr val="dk1"/>
              </a:solidFill>
              <a:highlight>
                <a:srgbClr val="FFFFFF"/>
              </a:highlight>
              <a:latin typeface="Verdana"/>
              <a:ea typeface="Verdana"/>
              <a:cs typeface="Verdana"/>
              <a:sym typeface="Verdana"/>
            </a:endParaRPr>
          </a:p>
          <a:p>
            <a:endParaRPr sz="1051" dirty="0">
              <a:solidFill>
                <a:schemeClr val="dk1"/>
              </a:solidFill>
              <a:highlight>
                <a:srgbClr val="FFFFFF"/>
              </a:highlight>
              <a:latin typeface="Verdana"/>
              <a:ea typeface="Verdana"/>
              <a:cs typeface="Verdana"/>
              <a:sym typeface="Verdana"/>
            </a:endParaRPr>
          </a:p>
          <a:p>
            <a:r>
              <a:rPr lang="en" sz="1051" b="1" dirty="0">
                <a:solidFill>
                  <a:schemeClr val="dk1"/>
                </a:solidFill>
                <a:latin typeface="Verdana"/>
                <a:ea typeface="Verdana"/>
                <a:cs typeface="Verdana"/>
                <a:sym typeface="Verdana"/>
              </a:rPr>
              <a:t> </a:t>
            </a:r>
          </a:p>
          <a:p>
            <a:pPr>
              <a:buClr>
                <a:schemeClr val="dk1"/>
              </a:buClr>
            </a:pPr>
            <a:endParaRPr sz="1100" i="1" baseline="-25000" dirty="0">
              <a:solidFill>
                <a:schemeClr val="dk1"/>
              </a:solidFill>
            </a:endParaRPr>
          </a:p>
          <a:p>
            <a:endParaRPr sz="1051" dirty="0">
              <a:solidFill>
                <a:schemeClr val="dk1"/>
              </a:solidFill>
              <a:highlight>
                <a:srgbClr val="FFFFFF"/>
              </a:highlight>
              <a:latin typeface="Verdana"/>
              <a:ea typeface="Verdana"/>
              <a:cs typeface="Verdana"/>
              <a:sym typeface="Verdana"/>
            </a:endParaRPr>
          </a:p>
        </p:txBody>
      </p:sp>
      <p:pic>
        <p:nvPicPr>
          <p:cNvPr id="172" name="Shape 172"/>
          <p:cNvPicPr preferRelativeResize="0"/>
          <p:nvPr/>
        </p:nvPicPr>
        <p:blipFill rotWithShape="1">
          <a:blip r:embed="rId3">
            <a:alphaModFix/>
          </a:blip>
          <a:srcRect l="7977" t="14898" r="8025" b="15271"/>
          <a:stretch/>
        </p:blipFill>
        <p:spPr>
          <a:xfrm>
            <a:off x="1425870" y="2349455"/>
            <a:ext cx="2038196" cy="2013395"/>
          </a:xfrm>
          <a:prstGeom prst="rect">
            <a:avLst/>
          </a:prstGeom>
          <a:noFill/>
          <a:ln>
            <a:noFill/>
          </a:ln>
        </p:spPr>
      </p:pic>
      <p:sp>
        <p:nvSpPr>
          <p:cNvPr id="2" name="Rectangle 1"/>
          <p:cNvSpPr/>
          <p:nvPr/>
        </p:nvSpPr>
        <p:spPr>
          <a:xfrm>
            <a:off x="119858" y="4503455"/>
            <a:ext cx="4650223" cy="1938992"/>
          </a:xfrm>
          <a:prstGeom prst="rect">
            <a:avLst/>
          </a:prstGeom>
        </p:spPr>
        <p:txBody>
          <a:bodyPr wrap="square">
            <a:spAutoFit/>
          </a:bodyPr>
          <a:lstStyle/>
          <a:p>
            <a:r>
              <a:rPr lang="en" sz="1200" kern="0" dirty="0">
                <a:solidFill>
                  <a:srgbClr val="000000"/>
                </a:solidFill>
                <a:latin typeface="Verdana"/>
                <a:ea typeface="Verdana"/>
                <a:cs typeface="Verdana"/>
                <a:sym typeface="Verdana"/>
              </a:rPr>
              <a:t>where:              </a:t>
            </a:r>
          </a:p>
          <a:p>
            <a:r>
              <a:rPr lang="en" sz="1200" i="1" kern="0" dirty="0">
                <a:solidFill>
                  <a:srgbClr val="000000"/>
                </a:solidFill>
                <a:latin typeface="Verdana"/>
                <a:ea typeface="Verdana"/>
                <a:cs typeface="Verdana"/>
                <a:sym typeface="Verdana"/>
              </a:rPr>
              <a:t>T</a:t>
            </a:r>
            <a:r>
              <a:rPr lang="en" sz="1200" kern="0" dirty="0">
                <a:solidFill>
                  <a:srgbClr val="000000"/>
                </a:solidFill>
                <a:latin typeface="Verdana"/>
                <a:ea typeface="Verdana"/>
                <a:cs typeface="Verdana"/>
                <a:sym typeface="Verdana"/>
              </a:rPr>
              <a:t>       = At-satellite brightness temperature (K)</a:t>
            </a:r>
          </a:p>
          <a:p>
            <a:endParaRPr lang="en" sz="1200" kern="0" dirty="0">
              <a:solidFill>
                <a:srgbClr val="000000"/>
              </a:solidFill>
              <a:latin typeface="Verdana"/>
              <a:ea typeface="Verdana"/>
              <a:cs typeface="Verdana"/>
              <a:sym typeface="Verdana"/>
            </a:endParaRPr>
          </a:p>
          <a:p>
            <a:r>
              <a:rPr lang="en" sz="1200" i="1" kern="0" dirty="0">
                <a:solidFill>
                  <a:srgbClr val="000000"/>
                </a:solidFill>
                <a:latin typeface="Verdana"/>
                <a:ea typeface="Verdana"/>
                <a:cs typeface="Verdana"/>
                <a:sym typeface="Verdana"/>
              </a:rPr>
              <a:t>L</a:t>
            </a:r>
            <a:r>
              <a:rPr lang="en" sz="1200" i="1" kern="0" baseline="-25000" dirty="0">
                <a:solidFill>
                  <a:srgbClr val="000000"/>
                </a:solidFill>
                <a:latin typeface="Verdana"/>
                <a:ea typeface="Verdana"/>
                <a:cs typeface="Verdana"/>
                <a:sym typeface="Verdana"/>
              </a:rPr>
              <a:t>λ</a:t>
            </a:r>
            <a:r>
              <a:rPr lang="en" sz="1200" kern="0" dirty="0">
                <a:solidFill>
                  <a:srgbClr val="000000"/>
                </a:solidFill>
                <a:latin typeface="Verdana"/>
                <a:ea typeface="Verdana"/>
                <a:cs typeface="Verdana"/>
                <a:sym typeface="Verdana"/>
              </a:rPr>
              <a:t>      = TOA spectral radiance (Watts/( m2 *srad *μm))</a:t>
            </a:r>
          </a:p>
          <a:p>
            <a:endParaRPr lang="en" sz="1200" kern="0" dirty="0">
              <a:solidFill>
                <a:srgbClr val="000000"/>
              </a:solidFill>
              <a:latin typeface="Verdana"/>
              <a:ea typeface="Verdana"/>
              <a:cs typeface="Verdana"/>
              <a:sym typeface="Verdana"/>
            </a:endParaRPr>
          </a:p>
          <a:p>
            <a:r>
              <a:rPr lang="en" sz="1200" i="1" kern="0" dirty="0">
                <a:solidFill>
                  <a:srgbClr val="000000"/>
                </a:solidFill>
                <a:latin typeface="Verdana"/>
                <a:ea typeface="Verdana"/>
                <a:cs typeface="Verdana"/>
                <a:sym typeface="Verdana"/>
              </a:rPr>
              <a:t>K</a:t>
            </a:r>
            <a:r>
              <a:rPr lang="en" sz="1200" i="1" kern="0" baseline="-25000" dirty="0">
                <a:solidFill>
                  <a:srgbClr val="000000"/>
                </a:solidFill>
                <a:latin typeface="Verdana"/>
                <a:ea typeface="Verdana"/>
                <a:cs typeface="Verdana"/>
                <a:sym typeface="Verdana"/>
              </a:rPr>
              <a:t>1</a:t>
            </a:r>
            <a:r>
              <a:rPr lang="en" sz="1200" kern="0" dirty="0">
                <a:solidFill>
                  <a:srgbClr val="000000"/>
                </a:solidFill>
                <a:latin typeface="Verdana"/>
                <a:ea typeface="Verdana"/>
                <a:cs typeface="Verdana"/>
                <a:sym typeface="Verdana"/>
              </a:rPr>
              <a:t>      = Band-specific thermal conversion constant from 	the metadata</a:t>
            </a:r>
          </a:p>
          <a:p>
            <a:endParaRPr lang="en" sz="1200" kern="0" dirty="0">
              <a:solidFill>
                <a:srgbClr val="000000"/>
              </a:solidFill>
              <a:latin typeface="Verdana"/>
              <a:ea typeface="Verdana"/>
              <a:cs typeface="Verdana"/>
              <a:sym typeface="Verdana"/>
            </a:endParaRPr>
          </a:p>
          <a:p>
            <a:r>
              <a:rPr lang="en" sz="1200" i="1" kern="0" dirty="0">
                <a:solidFill>
                  <a:srgbClr val="000000"/>
                </a:solidFill>
                <a:latin typeface="Verdana"/>
                <a:ea typeface="Verdana"/>
                <a:cs typeface="Verdana"/>
                <a:sym typeface="Verdana"/>
              </a:rPr>
              <a:t>K</a:t>
            </a:r>
            <a:r>
              <a:rPr lang="en" sz="1200" i="1" kern="0" baseline="-25000" dirty="0">
                <a:solidFill>
                  <a:srgbClr val="000000"/>
                </a:solidFill>
                <a:latin typeface="Verdana"/>
                <a:ea typeface="Verdana"/>
                <a:cs typeface="Verdana"/>
                <a:sym typeface="Verdana"/>
              </a:rPr>
              <a:t>2</a:t>
            </a:r>
            <a:r>
              <a:rPr lang="en" sz="1200" kern="0" dirty="0">
                <a:solidFill>
                  <a:srgbClr val="000000"/>
                </a:solidFill>
                <a:latin typeface="Verdana"/>
                <a:ea typeface="Verdana"/>
                <a:cs typeface="Verdana"/>
                <a:sym typeface="Verdana"/>
              </a:rPr>
              <a:t>      = Band-specific thermal conversion constant from 	the metadata</a:t>
            </a:r>
          </a:p>
        </p:txBody>
      </p:sp>
      <p:pic>
        <p:nvPicPr>
          <p:cNvPr id="4" name="Picture 3"/>
          <p:cNvPicPr>
            <a:picLocks noChangeAspect="1"/>
          </p:cNvPicPr>
          <p:nvPr/>
        </p:nvPicPr>
        <p:blipFill rotWithShape="1">
          <a:blip r:embed="rId4"/>
          <a:srcRect l="29320" t="10244" r="36430" b="9090"/>
          <a:stretch/>
        </p:blipFill>
        <p:spPr>
          <a:xfrm>
            <a:off x="4963823" y="1499724"/>
            <a:ext cx="3856399" cy="5109024"/>
          </a:xfrm>
          <a:prstGeom prst="rect">
            <a:avLst/>
          </a:prstGeom>
        </p:spPr>
      </p:pic>
      <p:sp>
        <p:nvSpPr>
          <p:cNvPr id="5" name="TextBox 4"/>
          <p:cNvSpPr txBox="1"/>
          <p:nvPr/>
        </p:nvSpPr>
        <p:spPr>
          <a:xfrm>
            <a:off x="4963823" y="1082760"/>
            <a:ext cx="2503136" cy="379656"/>
          </a:xfrm>
          <a:prstGeom prst="rect">
            <a:avLst/>
          </a:prstGeom>
          <a:noFill/>
        </p:spPr>
        <p:txBody>
          <a:bodyPr wrap="square" rtlCol="0">
            <a:spAutoFit/>
          </a:bodyPr>
          <a:lstStyle/>
          <a:p>
            <a:r>
              <a:rPr lang="en-US" sz="1867" kern="0" dirty="0">
                <a:solidFill>
                  <a:srgbClr val="000000"/>
                </a:solidFill>
                <a:cs typeface="Arial"/>
                <a:sym typeface="Arial"/>
              </a:rPr>
              <a:t>Result:</a:t>
            </a:r>
          </a:p>
        </p:txBody>
      </p:sp>
    </p:spTree>
    <p:extLst>
      <p:ext uri="{BB962C8B-B14F-4D97-AF65-F5344CB8AC3E}">
        <p14:creationId xmlns:p14="http://schemas.microsoft.com/office/powerpoint/2010/main" val="1077759803"/>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00602" y="312376"/>
            <a:ext cx="8520599" cy="572699"/>
          </a:xfrm>
          <a:prstGeom prst="rect">
            <a:avLst/>
          </a:prstGeom>
        </p:spPr>
        <p:txBody>
          <a:bodyPr lIns="91425" tIns="91425" rIns="91425" bIns="91425" anchor="t" anchorCtr="0">
            <a:noAutofit/>
          </a:bodyPr>
          <a:lstStyle/>
          <a:p>
            <a:r>
              <a:rPr lang="en" sz="3200" dirty="0"/>
              <a:t>4. Atmospheric Correction: Qin et al.’s </a:t>
            </a:r>
            <a:br>
              <a:rPr lang="en" sz="3200" dirty="0"/>
            </a:br>
            <a:r>
              <a:rPr lang="en" sz="3200" dirty="0"/>
              <a:t>mono-window algorithm</a:t>
            </a:r>
          </a:p>
          <a:p>
            <a:endParaRPr dirty="0"/>
          </a:p>
        </p:txBody>
      </p:sp>
      <p:sp>
        <p:nvSpPr>
          <p:cNvPr id="190" name="Shape 190"/>
          <p:cNvSpPr txBox="1">
            <a:spLocks noGrp="1"/>
          </p:cNvSpPr>
          <p:nvPr>
            <p:ph type="body" idx="1"/>
          </p:nvPr>
        </p:nvSpPr>
        <p:spPr>
          <a:xfrm>
            <a:off x="284568" y="2934712"/>
            <a:ext cx="1441621" cy="1484851"/>
          </a:xfrm>
          <a:prstGeom prst="rect">
            <a:avLst/>
          </a:prstGeom>
        </p:spPr>
        <p:txBody>
          <a:bodyPr lIns="91425" tIns="91425" rIns="91425" bIns="91425" anchor="t" anchorCtr="0">
            <a:noAutofit/>
          </a:bodyPr>
          <a:lstStyle/>
          <a:p>
            <a:r>
              <a:rPr lang="en" sz="1867" dirty="0">
                <a:solidFill>
                  <a:srgbClr val="000000"/>
                </a:solidFill>
              </a:rPr>
              <a:t>Constants:</a:t>
            </a:r>
          </a:p>
          <a:p>
            <a:r>
              <a:rPr lang="en" sz="1200" dirty="0">
                <a:solidFill>
                  <a:srgbClr val="000000"/>
                </a:solidFill>
              </a:rPr>
              <a:t>A</a:t>
            </a:r>
            <a:r>
              <a:rPr lang="en" sz="1200" baseline="-25000" dirty="0">
                <a:solidFill>
                  <a:srgbClr val="000000"/>
                </a:solidFill>
              </a:rPr>
              <a:t>6</a:t>
            </a:r>
            <a:r>
              <a:rPr lang="en" sz="1200" dirty="0">
                <a:solidFill>
                  <a:srgbClr val="000000"/>
                </a:solidFill>
              </a:rPr>
              <a:t>=67.355351</a:t>
            </a:r>
          </a:p>
          <a:p>
            <a:r>
              <a:rPr lang="en" sz="1200" dirty="0">
                <a:solidFill>
                  <a:srgbClr val="000000"/>
                </a:solidFill>
              </a:rPr>
              <a:t>B</a:t>
            </a:r>
            <a:r>
              <a:rPr lang="en" sz="1200" baseline="-25000" dirty="0">
                <a:solidFill>
                  <a:srgbClr val="000000"/>
                </a:solidFill>
              </a:rPr>
              <a:t>6</a:t>
            </a:r>
            <a:r>
              <a:rPr lang="en" sz="1200" dirty="0">
                <a:solidFill>
                  <a:srgbClr val="000000"/>
                </a:solidFill>
              </a:rPr>
              <a:t>=0.458606</a:t>
            </a:r>
          </a:p>
        </p:txBody>
      </p:sp>
      <p:pic>
        <p:nvPicPr>
          <p:cNvPr id="191" name="Shape 191"/>
          <p:cNvPicPr preferRelativeResize="0"/>
          <p:nvPr/>
        </p:nvPicPr>
        <p:blipFill rotWithShape="1">
          <a:blip r:embed="rId3">
            <a:alphaModFix/>
          </a:blip>
          <a:srcRect b="16724"/>
          <a:stretch/>
        </p:blipFill>
        <p:spPr>
          <a:xfrm>
            <a:off x="284568" y="1663296"/>
            <a:ext cx="7756464" cy="1271417"/>
          </a:xfrm>
          <a:prstGeom prst="rect">
            <a:avLst/>
          </a:prstGeom>
          <a:noFill/>
          <a:ln>
            <a:noFill/>
          </a:ln>
        </p:spPr>
      </p:pic>
      <p:pic>
        <p:nvPicPr>
          <p:cNvPr id="192" name="Shape 192"/>
          <p:cNvPicPr preferRelativeResize="0"/>
          <p:nvPr/>
        </p:nvPicPr>
        <p:blipFill>
          <a:blip r:embed="rId4">
            <a:alphaModFix/>
          </a:blip>
          <a:stretch>
            <a:fillRect/>
          </a:stretch>
        </p:blipFill>
        <p:spPr>
          <a:xfrm>
            <a:off x="1726189" y="3444129"/>
            <a:ext cx="2152651" cy="762000"/>
          </a:xfrm>
          <a:prstGeom prst="rect">
            <a:avLst/>
          </a:prstGeom>
          <a:noFill/>
          <a:ln>
            <a:noFill/>
          </a:ln>
        </p:spPr>
      </p:pic>
      <p:pic>
        <p:nvPicPr>
          <p:cNvPr id="193" name="Shape 193"/>
          <p:cNvPicPr preferRelativeResize="0"/>
          <p:nvPr/>
        </p:nvPicPr>
        <p:blipFill>
          <a:blip r:embed="rId5">
            <a:alphaModFix/>
          </a:blip>
          <a:stretch>
            <a:fillRect/>
          </a:stretch>
        </p:blipFill>
        <p:spPr>
          <a:xfrm>
            <a:off x="3988663" y="3791431"/>
            <a:ext cx="4351108" cy="317699"/>
          </a:xfrm>
          <a:prstGeom prst="rect">
            <a:avLst/>
          </a:prstGeom>
          <a:noFill/>
          <a:ln>
            <a:noFill/>
          </a:ln>
        </p:spPr>
      </p:pic>
      <p:pic>
        <p:nvPicPr>
          <p:cNvPr id="194" name="Shape 194"/>
          <p:cNvPicPr preferRelativeResize="0"/>
          <p:nvPr/>
        </p:nvPicPr>
        <p:blipFill>
          <a:blip r:embed="rId6">
            <a:alphaModFix/>
          </a:blip>
          <a:stretch>
            <a:fillRect/>
          </a:stretch>
        </p:blipFill>
        <p:spPr>
          <a:xfrm>
            <a:off x="3994479" y="3444130"/>
            <a:ext cx="2859715" cy="350399"/>
          </a:xfrm>
          <a:prstGeom prst="rect">
            <a:avLst/>
          </a:prstGeom>
          <a:noFill/>
          <a:ln>
            <a:noFill/>
          </a:ln>
        </p:spPr>
      </p:pic>
      <p:sp>
        <p:nvSpPr>
          <p:cNvPr id="195" name="Shape 195"/>
          <p:cNvSpPr/>
          <p:nvPr/>
        </p:nvSpPr>
        <p:spPr>
          <a:xfrm>
            <a:off x="6164217" y="1730809"/>
            <a:ext cx="902827" cy="567329"/>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sp>
        <p:nvSpPr>
          <p:cNvPr id="196" name="Shape 196"/>
          <p:cNvSpPr txBox="1"/>
          <p:nvPr/>
        </p:nvSpPr>
        <p:spPr>
          <a:xfrm>
            <a:off x="6799283" y="3441293"/>
            <a:ext cx="797699" cy="317699"/>
          </a:xfrm>
          <a:prstGeom prst="rect">
            <a:avLst/>
          </a:prstGeom>
          <a:noFill/>
          <a:ln>
            <a:noFill/>
          </a:ln>
        </p:spPr>
        <p:txBody>
          <a:bodyPr lIns="91425" tIns="91425" rIns="91425" bIns="91425" anchor="t" anchorCtr="0">
            <a:noAutofit/>
          </a:bodyPr>
          <a:lstStyle/>
          <a:p>
            <a:r>
              <a:rPr lang="en" sz="1200" kern="0" dirty="0">
                <a:solidFill>
                  <a:srgbClr val="000000"/>
                </a:solidFill>
                <a:cs typeface="Arial"/>
                <a:sym typeface="Arial"/>
              </a:rPr>
              <a:t>w=1.6</a:t>
            </a:r>
          </a:p>
        </p:txBody>
      </p:sp>
      <p:sp>
        <p:nvSpPr>
          <p:cNvPr id="197" name="Shape 197"/>
          <p:cNvSpPr txBox="1"/>
          <p:nvPr/>
        </p:nvSpPr>
        <p:spPr>
          <a:xfrm>
            <a:off x="5963870" y="4141568"/>
            <a:ext cx="1303521" cy="337579"/>
          </a:xfrm>
          <a:prstGeom prst="rect">
            <a:avLst/>
          </a:prstGeom>
          <a:noFill/>
          <a:ln>
            <a:noFill/>
          </a:ln>
        </p:spPr>
        <p:txBody>
          <a:bodyPr lIns="91425" tIns="91425" rIns="91425" bIns="91425" anchor="t" anchorCtr="0">
            <a:noAutofit/>
          </a:bodyPr>
          <a:lstStyle/>
          <a:p>
            <a:r>
              <a:rPr lang="en" sz="1200" kern="0" dirty="0">
                <a:solidFill>
                  <a:srgbClr val="000000"/>
                </a:solidFill>
                <a:cs typeface="Arial"/>
                <a:sym typeface="Arial"/>
              </a:rPr>
              <a:t>T</a:t>
            </a:r>
            <a:r>
              <a:rPr lang="en" sz="1200" kern="0" baseline="-25000" dirty="0">
                <a:solidFill>
                  <a:srgbClr val="000000"/>
                </a:solidFill>
                <a:cs typeface="Arial"/>
                <a:sym typeface="Arial"/>
              </a:rPr>
              <a:t>o</a:t>
            </a:r>
            <a:r>
              <a:rPr lang="en" sz="1200" kern="0" dirty="0">
                <a:solidFill>
                  <a:srgbClr val="000000"/>
                </a:solidFill>
                <a:cs typeface="Arial"/>
                <a:sym typeface="Arial"/>
              </a:rPr>
              <a:t>=35.2℃ (high)</a:t>
            </a:r>
          </a:p>
        </p:txBody>
      </p:sp>
      <p:sp>
        <p:nvSpPr>
          <p:cNvPr id="2" name="TextBox 1"/>
          <p:cNvSpPr txBox="1"/>
          <p:nvPr/>
        </p:nvSpPr>
        <p:spPr>
          <a:xfrm>
            <a:off x="1726190" y="2996239"/>
            <a:ext cx="1562559" cy="379656"/>
          </a:xfrm>
          <a:prstGeom prst="rect">
            <a:avLst/>
          </a:prstGeom>
          <a:noFill/>
        </p:spPr>
        <p:txBody>
          <a:bodyPr wrap="square" rtlCol="0">
            <a:spAutoFit/>
          </a:bodyPr>
          <a:lstStyle/>
          <a:p>
            <a:r>
              <a:rPr lang="en-US" sz="1867" kern="0" dirty="0">
                <a:solidFill>
                  <a:srgbClr val="000000"/>
                </a:solidFill>
                <a:cs typeface="Arial"/>
                <a:sym typeface="Arial"/>
              </a:rPr>
              <a:t>Equations:</a:t>
            </a:r>
          </a:p>
        </p:txBody>
      </p:sp>
      <p:cxnSp>
        <p:nvCxnSpPr>
          <p:cNvPr id="4" name="Straight Connector 3"/>
          <p:cNvCxnSpPr/>
          <p:nvPr/>
        </p:nvCxnSpPr>
        <p:spPr>
          <a:xfrm>
            <a:off x="1726189" y="2947041"/>
            <a:ext cx="0" cy="1649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781" y="2924557"/>
            <a:ext cx="9097219" cy="101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4569" y="4965849"/>
            <a:ext cx="8142433" cy="1528945"/>
          </a:xfrm>
          <a:prstGeom prst="rect">
            <a:avLst/>
          </a:prstGeom>
          <a:noFill/>
        </p:spPr>
        <p:txBody>
          <a:bodyPr wrap="square" rtlCol="0">
            <a:spAutoFit/>
          </a:bodyPr>
          <a:lstStyle/>
          <a:p>
            <a:pPr marL="380990" indent="-380990">
              <a:buFont typeface="Arial" panose="020B0604020202020204" pitchFamily="34" charset="0"/>
              <a:buChar char="•"/>
            </a:pPr>
            <a:r>
              <a:rPr lang="en-US" sz="1867" kern="0" dirty="0">
                <a:solidFill>
                  <a:srgbClr val="000000"/>
                </a:solidFill>
                <a:cs typeface="Arial"/>
                <a:sym typeface="Arial"/>
              </a:rPr>
              <a:t>An atmospheric correction is necessary because it would retrieve the surface reflectance by removing atmospheric effect</a:t>
            </a:r>
          </a:p>
          <a:p>
            <a:pPr marL="380990" indent="-380990">
              <a:buFont typeface="Arial" panose="020B0604020202020204" pitchFamily="34" charset="0"/>
              <a:buChar char="•"/>
            </a:pPr>
            <a:r>
              <a:rPr lang="en-US" sz="1867" kern="0" dirty="0" err="1">
                <a:solidFill>
                  <a:srgbClr val="000000"/>
                </a:solidFill>
                <a:cs typeface="Arial"/>
                <a:sym typeface="Arial"/>
              </a:rPr>
              <a:t>Tsensor</a:t>
            </a:r>
            <a:r>
              <a:rPr lang="en-US" sz="1867" kern="0" dirty="0">
                <a:solidFill>
                  <a:srgbClr val="000000"/>
                </a:solidFill>
                <a:cs typeface="Arial"/>
                <a:sym typeface="Arial"/>
              </a:rPr>
              <a:t> is the at-satellite brightness layer found in step 3</a:t>
            </a:r>
          </a:p>
          <a:p>
            <a:pPr marL="380990" indent="-380990">
              <a:buFont typeface="Arial" panose="020B0604020202020204" pitchFamily="34" charset="0"/>
              <a:buChar char="•"/>
            </a:pPr>
            <a:r>
              <a:rPr lang="en-US" sz="1867" kern="0" dirty="0">
                <a:solidFill>
                  <a:srgbClr val="000000"/>
                </a:solidFill>
                <a:cs typeface="Arial"/>
                <a:sym typeface="Arial"/>
              </a:rPr>
              <a:t>T</a:t>
            </a:r>
            <a:r>
              <a:rPr lang="en-US" sz="1867" kern="0" baseline="-25000" dirty="0">
                <a:solidFill>
                  <a:srgbClr val="000000"/>
                </a:solidFill>
                <a:cs typeface="Arial"/>
                <a:sym typeface="Arial"/>
              </a:rPr>
              <a:t>o </a:t>
            </a:r>
            <a:r>
              <a:rPr lang="en-US" sz="1867" kern="0" dirty="0">
                <a:solidFill>
                  <a:srgbClr val="000000"/>
                </a:solidFill>
                <a:cs typeface="Arial"/>
                <a:sym typeface="Arial"/>
              </a:rPr>
              <a:t>was selected as 35.2℃ because it was the high temperature recorded in Olin Hall’s climatological summary for August 17</a:t>
            </a:r>
            <a:r>
              <a:rPr lang="en-US" sz="1867" kern="0" baseline="30000" dirty="0">
                <a:solidFill>
                  <a:srgbClr val="000000"/>
                </a:solidFill>
                <a:cs typeface="Arial"/>
                <a:sym typeface="Arial"/>
              </a:rPr>
              <a:t>th</a:t>
            </a:r>
            <a:r>
              <a:rPr lang="en-US" sz="1867" kern="0" dirty="0">
                <a:solidFill>
                  <a:srgbClr val="000000"/>
                </a:solidFill>
                <a:cs typeface="Arial"/>
                <a:sym typeface="Arial"/>
              </a:rPr>
              <a:t> </a:t>
            </a:r>
          </a:p>
        </p:txBody>
      </p:sp>
      <p:sp>
        <p:nvSpPr>
          <p:cNvPr id="3" name="TextBox 2"/>
          <p:cNvSpPr txBox="1"/>
          <p:nvPr/>
        </p:nvSpPr>
        <p:spPr>
          <a:xfrm>
            <a:off x="8124306" y="2549237"/>
            <a:ext cx="1019695" cy="276999"/>
          </a:xfrm>
          <a:prstGeom prst="rect">
            <a:avLst/>
          </a:prstGeom>
          <a:noFill/>
        </p:spPr>
        <p:txBody>
          <a:bodyPr wrap="square" rtlCol="0">
            <a:spAutoFit/>
          </a:bodyPr>
          <a:lstStyle/>
          <a:p>
            <a:r>
              <a:rPr lang="en-US" sz="1200" kern="0" dirty="0">
                <a:solidFill>
                  <a:srgbClr val="000000"/>
                </a:solidFill>
                <a:cs typeface="Arial"/>
                <a:sym typeface="Arial"/>
              </a:rPr>
              <a:t>From [2]</a:t>
            </a:r>
          </a:p>
        </p:txBody>
      </p:sp>
    </p:spTree>
    <p:extLst>
      <p:ext uri="{BB962C8B-B14F-4D97-AF65-F5344CB8AC3E}">
        <p14:creationId xmlns:p14="http://schemas.microsoft.com/office/powerpoint/2010/main" val="2660837439"/>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7" name="Shape 217"/>
          <p:cNvSpPr txBox="1"/>
          <p:nvPr/>
        </p:nvSpPr>
        <p:spPr>
          <a:xfrm>
            <a:off x="0" y="6151171"/>
            <a:ext cx="6128368" cy="572699"/>
          </a:xfrm>
          <a:prstGeom prst="rect">
            <a:avLst/>
          </a:prstGeom>
          <a:noFill/>
          <a:ln>
            <a:noFill/>
          </a:ln>
        </p:spPr>
        <p:txBody>
          <a:bodyPr lIns="91425" tIns="91425" rIns="91425" bIns="91425" anchor="t" anchorCtr="0">
            <a:noAutofit/>
          </a:bodyPr>
          <a:lstStyle/>
          <a:p>
            <a:r>
              <a:rPr lang="en" sz="3200" b="1" kern="0" dirty="0">
                <a:solidFill>
                  <a:srgbClr val="000000"/>
                </a:solidFill>
                <a:cs typeface="Arial"/>
                <a:sym typeface="Arial"/>
              </a:rPr>
              <a:t>Results: LST Band 10 (35.2℃)</a:t>
            </a:r>
          </a:p>
        </p:txBody>
      </p:sp>
      <p:pic>
        <p:nvPicPr>
          <p:cNvPr id="2" name="Picture 1"/>
          <p:cNvPicPr>
            <a:picLocks noChangeAspect="1"/>
          </p:cNvPicPr>
          <p:nvPr/>
        </p:nvPicPr>
        <p:blipFill rotWithShape="1">
          <a:blip r:embed="rId3"/>
          <a:srcRect l="21159" t="11222" r="16874" b="12762"/>
          <a:stretch/>
        </p:blipFill>
        <p:spPr>
          <a:xfrm>
            <a:off x="68849" y="1"/>
            <a:ext cx="9113503" cy="6288505"/>
          </a:xfrm>
          <a:prstGeom prst="rect">
            <a:avLst/>
          </a:prstGeom>
        </p:spPr>
      </p:pic>
      <p:sp>
        <p:nvSpPr>
          <p:cNvPr id="3" name="TextBox 2"/>
          <p:cNvSpPr txBox="1"/>
          <p:nvPr/>
        </p:nvSpPr>
        <p:spPr>
          <a:xfrm>
            <a:off x="68848" y="5350953"/>
            <a:ext cx="3817744" cy="769634"/>
          </a:xfrm>
          <a:prstGeom prst="rect">
            <a:avLst/>
          </a:prstGeom>
          <a:noFill/>
        </p:spPr>
        <p:txBody>
          <a:bodyPr wrap="square" rtlCol="0">
            <a:spAutoFit/>
          </a:bodyPr>
          <a:lstStyle/>
          <a:p>
            <a:r>
              <a:rPr lang="en-US" sz="1467" kern="0" dirty="0">
                <a:solidFill>
                  <a:srgbClr val="000000"/>
                </a:solidFill>
                <a:cs typeface="Arial"/>
                <a:sym typeface="Arial"/>
              </a:rPr>
              <a:t>Shows UHI of Baltimore compared to rural areas surrounding it (D.C.’s UHI can be partly seen on the bottom)</a:t>
            </a:r>
          </a:p>
        </p:txBody>
      </p:sp>
      <p:pic>
        <p:nvPicPr>
          <p:cNvPr id="4" name="Picture 3"/>
          <p:cNvPicPr>
            <a:picLocks noChangeAspect="1"/>
          </p:cNvPicPr>
          <p:nvPr/>
        </p:nvPicPr>
        <p:blipFill rotWithShape="1">
          <a:blip r:embed="rId4"/>
          <a:srcRect l="3494" t="38439" r="91414" b="54519"/>
          <a:stretch/>
        </p:blipFill>
        <p:spPr>
          <a:xfrm>
            <a:off x="7480992" y="496780"/>
            <a:ext cx="954048" cy="742037"/>
          </a:xfrm>
          <a:prstGeom prst="rect">
            <a:avLst/>
          </a:prstGeom>
        </p:spPr>
      </p:pic>
    </p:spTree>
    <p:extLst>
      <p:ext uri="{BB962C8B-B14F-4D97-AF65-F5344CB8AC3E}">
        <p14:creationId xmlns:p14="http://schemas.microsoft.com/office/powerpoint/2010/main" val="1541588986"/>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516</Words>
  <Application>Microsoft Office PowerPoint</Application>
  <PresentationFormat>On-screen Show (4:3)</PresentationFormat>
  <Paragraphs>76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Verdana</vt:lpstr>
      <vt:lpstr>simple-light-2</vt:lpstr>
      <vt:lpstr>B) How to get to LST</vt:lpstr>
      <vt:lpstr>1. Conversion to TOA Radiance</vt:lpstr>
      <vt:lpstr>2. Emissivity Correction (Conversion to At-Satellite Brightness Temperature)</vt:lpstr>
      <vt:lpstr>PowerPoint Presentation</vt:lpstr>
      <vt:lpstr>PowerPoint Presentation</vt:lpstr>
      <vt:lpstr>3. Conversion to At-Satellite Brightness Temperature</vt:lpstr>
      <vt:lpstr>4. Atmospheric Correction: Qin et al.’s  mono-window algorithm </vt:lpstr>
      <vt:lpstr>PowerPoint Presentation</vt:lpstr>
    </vt:vector>
  </TitlesOfParts>
  <Company>Johns Hopkins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How to get to LST</dc:title>
  <dc:creator>Emma Eklund</dc:creator>
  <cp:lastModifiedBy>Liberman, Kevin</cp:lastModifiedBy>
  <cp:revision>1</cp:revision>
  <dcterms:created xsi:type="dcterms:W3CDTF">2016-06-07T18:43:23Z</dcterms:created>
  <dcterms:modified xsi:type="dcterms:W3CDTF">2016-06-24T16:22:53Z</dcterms:modified>
</cp:coreProperties>
</file>